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Override5.xml" ContentType="application/vnd.openxmlformats-officedocument.themeOverr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theme/themeOverride4.xml" ContentType="application/vnd.openxmlformats-officedocument.themeOverride+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heme/themeOverride2.xml" ContentType="application/vnd.openxmlformats-officedocument.themeOverride+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Override PartName="/ppt/slideLayouts/slideLayout44.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32" r:id="rId2"/>
    <p:sldMasterId id="2147483801" r:id="rId3"/>
    <p:sldMasterId id="2147483825" r:id="rId4"/>
  </p:sldMasterIdLst>
  <p:notesMasterIdLst>
    <p:notesMasterId r:id="rId49"/>
  </p:notesMasterIdLst>
  <p:handoutMasterIdLst>
    <p:handoutMasterId r:id="rId50"/>
  </p:handoutMasterIdLst>
  <p:sldIdLst>
    <p:sldId id="343" r:id="rId5"/>
    <p:sldId id="258" r:id="rId6"/>
    <p:sldId id="257" r:id="rId7"/>
    <p:sldId id="358" r:id="rId8"/>
    <p:sldId id="259" r:id="rId9"/>
    <p:sldId id="260" r:id="rId10"/>
    <p:sldId id="326" r:id="rId11"/>
    <p:sldId id="262" r:id="rId12"/>
    <p:sldId id="294" r:id="rId13"/>
    <p:sldId id="296" r:id="rId14"/>
    <p:sldId id="295" r:id="rId15"/>
    <p:sldId id="268" r:id="rId16"/>
    <p:sldId id="264" r:id="rId17"/>
    <p:sldId id="269" r:id="rId18"/>
    <p:sldId id="303" r:id="rId19"/>
    <p:sldId id="304" r:id="rId20"/>
    <p:sldId id="273" r:id="rId21"/>
    <p:sldId id="299" r:id="rId22"/>
    <p:sldId id="300" r:id="rId23"/>
    <p:sldId id="302" r:id="rId24"/>
    <p:sldId id="301" r:id="rId25"/>
    <p:sldId id="293" r:id="rId26"/>
    <p:sldId id="274" r:id="rId27"/>
    <p:sldId id="275" r:id="rId28"/>
    <p:sldId id="276" r:id="rId29"/>
    <p:sldId id="278" r:id="rId30"/>
    <p:sldId id="359" r:id="rId31"/>
    <p:sldId id="360" r:id="rId32"/>
    <p:sldId id="339" r:id="rId33"/>
    <p:sldId id="340" r:id="rId34"/>
    <p:sldId id="341" r:id="rId35"/>
    <p:sldId id="342" r:id="rId36"/>
    <p:sldId id="279" r:id="rId37"/>
    <p:sldId id="308" r:id="rId38"/>
    <p:sldId id="280" r:id="rId39"/>
    <p:sldId id="287" r:id="rId40"/>
    <p:sldId id="288" r:id="rId41"/>
    <p:sldId id="305" r:id="rId42"/>
    <p:sldId id="337" r:id="rId43"/>
    <p:sldId id="307" r:id="rId44"/>
    <p:sldId id="282" r:id="rId45"/>
    <p:sldId id="283" r:id="rId46"/>
    <p:sldId id="284" r:id="rId47"/>
    <p:sldId id="362" r:id="rId48"/>
  </p:sldIdLst>
  <p:sldSz cx="9144000" cy="6858000" type="screen4x3"/>
  <p:notesSz cx="9598025" cy="73120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CCFF"/>
    <a:srgbClr val="CC99FF"/>
    <a:srgbClr val="FF9933"/>
    <a:srgbClr val="CC9900"/>
    <a:srgbClr val="FF66FF"/>
    <a:srgbClr val="10105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2051" autoAdjust="0"/>
  </p:normalViewPr>
  <p:slideViewPr>
    <p:cSldViewPr>
      <p:cViewPr varScale="1">
        <p:scale>
          <a:sx n="42" d="100"/>
          <a:sy n="42" d="100"/>
        </p:scale>
        <p:origin x="-1242" y="-9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195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59283" cy="3652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436659" y="1"/>
            <a:ext cx="4159283" cy="365238"/>
          </a:xfrm>
          <a:prstGeom prst="rect">
            <a:avLst/>
          </a:prstGeom>
        </p:spPr>
        <p:txBody>
          <a:bodyPr vert="horz" lIns="91440" tIns="45720" rIns="91440" bIns="45720" rtlCol="0"/>
          <a:lstStyle>
            <a:lvl1pPr algn="r">
              <a:defRPr sz="1200"/>
            </a:lvl1pPr>
          </a:lstStyle>
          <a:p>
            <a:fld id="{2407C229-AF24-41C4-B045-95CECC1C3387}" type="datetimeFigureOut">
              <a:rPr lang="en-US" smtClean="0"/>
              <a:pPr/>
              <a:t>06-Nov-13</a:t>
            </a:fld>
            <a:endParaRPr lang="en-US"/>
          </a:p>
        </p:txBody>
      </p:sp>
      <p:sp>
        <p:nvSpPr>
          <p:cNvPr id="4" name="Footer Placeholder 3"/>
          <p:cNvSpPr>
            <a:spLocks noGrp="1"/>
          </p:cNvSpPr>
          <p:nvPr>
            <p:ph type="ftr" sz="quarter" idx="2"/>
          </p:nvPr>
        </p:nvSpPr>
        <p:spPr>
          <a:xfrm>
            <a:off x="0" y="6945578"/>
            <a:ext cx="4159283" cy="3652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436659" y="6945578"/>
            <a:ext cx="4159283" cy="365238"/>
          </a:xfrm>
          <a:prstGeom prst="rect">
            <a:avLst/>
          </a:prstGeom>
        </p:spPr>
        <p:txBody>
          <a:bodyPr vert="horz" lIns="91440" tIns="45720" rIns="91440" bIns="45720" rtlCol="0" anchor="b"/>
          <a:lstStyle>
            <a:lvl1pPr algn="r">
              <a:defRPr sz="1200"/>
            </a:lvl1pPr>
          </a:lstStyle>
          <a:p>
            <a:fld id="{C211F347-7FC6-4599-BA15-30B54175542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59144" cy="365601"/>
          </a:xfrm>
          <a:prstGeom prst="rect">
            <a:avLst/>
          </a:prstGeom>
        </p:spPr>
        <p:txBody>
          <a:bodyPr vert="horz" lIns="96625" tIns="48312" rIns="96625" bIns="48312" rtlCol="0"/>
          <a:lstStyle>
            <a:lvl1pPr algn="l">
              <a:defRPr sz="1300"/>
            </a:lvl1pPr>
          </a:lstStyle>
          <a:p>
            <a:pPr>
              <a:defRPr/>
            </a:pPr>
            <a:endParaRPr lang="en-US"/>
          </a:p>
        </p:txBody>
      </p:sp>
      <p:sp>
        <p:nvSpPr>
          <p:cNvPr id="3" name="Date Placeholder 2"/>
          <p:cNvSpPr>
            <a:spLocks noGrp="1"/>
          </p:cNvSpPr>
          <p:nvPr>
            <p:ph type="dt" idx="1"/>
          </p:nvPr>
        </p:nvSpPr>
        <p:spPr>
          <a:xfrm>
            <a:off x="5436660" y="0"/>
            <a:ext cx="4159144" cy="365601"/>
          </a:xfrm>
          <a:prstGeom prst="rect">
            <a:avLst/>
          </a:prstGeom>
        </p:spPr>
        <p:txBody>
          <a:bodyPr vert="horz" lIns="96625" tIns="48312" rIns="96625" bIns="48312" rtlCol="0"/>
          <a:lstStyle>
            <a:lvl1pPr algn="r">
              <a:defRPr sz="1300"/>
            </a:lvl1pPr>
          </a:lstStyle>
          <a:p>
            <a:pPr>
              <a:defRPr/>
            </a:pPr>
            <a:fld id="{C1A9134D-2553-4322-9BB7-8C9F564F2AF5}" type="datetimeFigureOut">
              <a:rPr lang="en-US"/>
              <a:pPr>
                <a:defRPr/>
              </a:pPr>
              <a:t>06-Nov-13</a:t>
            </a:fld>
            <a:endParaRPr lang="en-US"/>
          </a:p>
        </p:txBody>
      </p:sp>
      <p:sp>
        <p:nvSpPr>
          <p:cNvPr id="4" name="Slide Image Placeholder 3"/>
          <p:cNvSpPr>
            <a:spLocks noGrp="1" noRot="1" noChangeAspect="1"/>
          </p:cNvSpPr>
          <p:nvPr>
            <p:ph type="sldImg" idx="2"/>
          </p:nvPr>
        </p:nvSpPr>
        <p:spPr>
          <a:xfrm>
            <a:off x="2970213" y="547688"/>
            <a:ext cx="3657600" cy="2743200"/>
          </a:xfrm>
          <a:prstGeom prst="rect">
            <a:avLst/>
          </a:prstGeom>
          <a:noFill/>
          <a:ln w="12700">
            <a:solidFill>
              <a:prstClr val="black"/>
            </a:solidFill>
          </a:ln>
        </p:spPr>
        <p:txBody>
          <a:bodyPr vert="horz" lIns="96625" tIns="48312" rIns="96625" bIns="48312" rtlCol="0" anchor="ctr"/>
          <a:lstStyle/>
          <a:p>
            <a:pPr lvl="0"/>
            <a:endParaRPr lang="en-US" noProof="0" smtClean="0"/>
          </a:p>
        </p:txBody>
      </p:sp>
      <p:sp>
        <p:nvSpPr>
          <p:cNvPr id="5" name="Notes Placeholder 4"/>
          <p:cNvSpPr>
            <a:spLocks noGrp="1"/>
          </p:cNvSpPr>
          <p:nvPr>
            <p:ph type="body" sz="quarter" idx="3"/>
          </p:nvPr>
        </p:nvSpPr>
        <p:spPr>
          <a:xfrm>
            <a:off x="959803" y="3473212"/>
            <a:ext cx="7678420" cy="3290411"/>
          </a:xfrm>
          <a:prstGeom prst="rect">
            <a:avLst/>
          </a:prstGeom>
        </p:spPr>
        <p:txBody>
          <a:bodyPr vert="horz" lIns="96625" tIns="48312" rIns="96625" bIns="483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945155"/>
            <a:ext cx="4159144" cy="365601"/>
          </a:xfrm>
          <a:prstGeom prst="rect">
            <a:avLst/>
          </a:prstGeom>
        </p:spPr>
        <p:txBody>
          <a:bodyPr vert="horz" lIns="96625" tIns="48312" rIns="96625" bIns="48312" rtlCol="0" anchor="b"/>
          <a:lstStyle>
            <a:lvl1pPr algn="l">
              <a:defRPr sz="1300"/>
            </a:lvl1pPr>
          </a:lstStyle>
          <a:p>
            <a:pPr>
              <a:defRPr/>
            </a:pPr>
            <a:endParaRPr lang="en-US"/>
          </a:p>
        </p:txBody>
      </p:sp>
      <p:sp>
        <p:nvSpPr>
          <p:cNvPr id="7" name="Slide Number Placeholder 6"/>
          <p:cNvSpPr>
            <a:spLocks noGrp="1"/>
          </p:cNvSpPr>
          <p:nvPr>
            <p:ph type="sldNum" sz="quarter" idx="5"/>
          </p:nvPr>
        </p:nvSpPr>
        <p:spPr>
          <a:xfrm>
            <a:off x="5436660" y="6945155"/>
            <a:ext cx="4159144" cy="365601"/>
          </a:xfrm>
          <a:prstGeom prst="rect">
            <a:avLst/>
          </a:prstGeom>
        </p:spPr>
        <p:txBody>
          <a:bodyPr vert="horz" lIns="96625" tIns="48312" rIns="96625" bIns="48312" rtlCol="0" anchor="b"/>
          <a:lstStyle>
            <a:lvl1pPr algn="r">
              <a:defRPr sz="1300"/>
            </a:lvl1pPr>
          </a:lstStyle>
          <a:p>
            <a:pPr>
              <a:defRPr/>
            </a:pPr>
            <a:fld id="{C9CE9600-F4D9-43C2-B57E-93F954A0816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2A868B-6CD9-489F-B5F1-D910447C159B}" type="slidenum">
              <a:rPr lang="en-US" smtClean="0"/>
              <a:pPr/>
              <a:t>7</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D4CA010-7D6B-41C6-B314-C021533CE290}" type="slidenum">
              <a:rPr lang="en-US" smtClean="0"/>
              <a:pPr/>
              <a:t>43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07BBC2-AFEC-4F60-A7D4-72C42C60B6EE}" type="slidenum">
              <a:rPr lang="en-US" smtClean="0"/>
              <a:pPr/>
              <a:t>16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defRPr/>
            </a:pPr>
            <a:endParaRPr lang="en-US"/>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8528458A-8D21-418F-8253-77211B82416E}" type="datetimeFigureOut">
              <a:rPr/>
              <a:pPr>
                <a:defRPr/>
              </a:pPr>
              <a:t>3/27/2013</a:t>
            </a:fld>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AFC7C931-8FE1-492D-B7DD-2D95F11743A1}" type="slidenum">
              <a:rPr/>
              <a:pPr>
                <a:defRPr/>
              </a:pPr>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B4EC2D0D-23DD-4780-9A0D-8AFD9BC20649}" type="datetimeFigureOut">
              <a:rPr lang="en-US"/>
              <a:pPr>
                <a:defRPr/>
              </a:pPr>
              <a:t>06-Nov-13</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2CBF1515-1CCE-41FB-995C-73262D2B6D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fld id="{498BB0DF-1EBA-4F38-A71E-838F9E3C6794}" type="datetimeFigureOut">
              <a:rPr lang="en-US"/>
              <a:pPr>
                <a:defRPr/>
              </a:pPr>
              <a:t>06-Nov-13</a:t>
            </a:fld>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8C83CA5C-7923-4EB7-9593-D417E55F23F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D3DF2B3-2088-422B-9B9B-E1ED0AD6452D}" type="datetimeFigureOut">
              <a:rPr lang="en-US"/>
              <a:pPr>
                <a:defRPr/>
              </a:pPr>
              <a:t>06-Nov-13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5ED3E1-80DF-4579-B8AC-38E621A8161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207821C-C5B7-47AD-9716-E3490638C9EB}" type="datetimeFigureOut">
              <a:rPr lang="en-US"/>
              <a:pPr>
                <a:defRPr/>
              </a:pPr>
              <a:t>06-Nov-13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5C31FA-10B1-4476-8F22-D181D2029BD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E6B6283-806B-49FF-92DE-D64C1B6007A7}" type="datetimeFigureOut">
              <a:rPr lang="en-US"/>
              <a:pPr>
                <a:defRPr/>
              </a:pPr>
              <a:t>06-Nov-13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48B6BF-0D7F-4DA8-87BB-AB70468B93F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69172C7-F53E-4072-A302-00F8A09B444C}" type="datetimeFigureOut">
              <a:rPr lang="en-US"/>
              <a:pPr>
                <a:defRPr/>
              </a:pPr>
              <a:t>06-Nov-13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A878DE-AF23-48E4-BDCB-071B1262EBB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FB35429-3F31-4B0D-9B3C-6A7B44C464E3}" type="datetimeFigureOut">
              <a:rPr lang="en-US"/>
              <a:pPr>
                <a:defRPr/>
              </a:pPr>
              <a:t>06-Nov-13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20A4414-DCDE-43BB-BE54-CF5549B889E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A7F7AA-2C25-42E6-9F28-60B34DE93EF9}" type="datetimeFigureOut">
              <a:rPr lang="en-US"/>
              <a:pPr>
                <a:defRPr/>
              </a:pPr>
              <a:t>06-Nov-13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72B3720-236F-4D87-951F-C24707FC9110}"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292898-1736-4A33-A0AD-60328F6953FF}" type="datetimeFigureOut">
              <a:rPr lang="en-US"/>
              <a:pPr>
                <a:defRPr/>
              </a:pPr>
              <a:t>06-Nov-13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8A00048-418F-473C-B75A-312BA2F6FCD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6962A3-4102-4E68-918A-CF825797B900}" type="datetimeFigureOut">
              <a:rPr lang="en-US"/>
              <a:pPr>
                <a:defRPr/>
              </a:pPr>
              <a:t>06-Nov-13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699C20-8F86-4B30-996C-CA57F265C5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fld id="{20CA8DCD-E793-4907-9AD6-C3BC8AACFD91}" type="datetimeFigureOut">
              <a:rPr lang="en-US"/>
              <a:pPr>
                <a:defRPr/>
              </a:pPr>
              <a:t>06-Nov-13</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15"/>
          <p:cNvSpPr>
            <a:spLocks noGrp="1"/>
          </p:cNvSpPr>
          <p:nvPr>
            <p:ph type="sldNum" sz="quarter" idx="12"/>
          </p:nvPr>
        </p:nvSpPr>
        <p:spPr/>
        <p:txBody>
          <a:bodyPr/>
          <a:lstStyle>
            <a:lvl1pPr>
              <a:defRPr/>
            </a:lvl1pPr>
          </a:lstStyle>
          <a:p>
            <a:pPr>
              <a:defRPr/>
            </a:pPr>
            <a:fld id="{699077D9-1636-4B42-BCBA-D596B77C0D7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C514B5-29B6-4A2B-B311-3064C898620C}" type="datetimeFigureOut">
              <a:rPr lang="en-US"/>
              <a:pPr>
                <a:defRPr/>
              </a:pPr>
              <a:t>06-Nov-13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E1A1C8-34B6-44BD-82E1-523979CC76E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BFDBFC1-DE2A-41F7-82B4-D235FD10690B}" type="datetimeFigureOut">
              <a:rPr lang="en-US"/>
              <a:pPr>
                <a:defRPr/>
              </a:pPr>
              <a:t>06-Nov-13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3DD3C61-4115-4C7D-A8EE-FC06EB265FF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13AD7BE-9986-4331-ABE2-18241E5E86B7}" type="datetimeFigureOut">
              <a:rPr lang="en-US"/>
              <a:pPr>
                <a:defRPr/>
              </a:pPr>
              <a:t>06-Nov-13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E814BA-4BCD-4D0F-BF0A-930A477241FD}"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1776A733-A47A-496E-BC92-1181B2CD6DFC}" type="slidenum">
              <a:rPr lang="en-US"/>
              <a:pPr>
                <a:defRPr/>
              </a:pPr>
              <a:t>‹#›</a:t>
            </a:fld>
            <a:endParaRPr lang="en-US"/>
          </a:p>
        </p:txBody>
      </p:sp>
    </p:spTree>
  </p:cSld>
  <p:clrMapOvr>
    <a:masterClrMapping/>
  </p:clrMapOvr>
  <p:transition spd="med">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7F085528-6F1F-4E25-ADCA-3B2159E94835}" type="datetimeFigureOut">
              <a:rPr lang="en-US"/>
              <a:pPr>
                <a:defRPr/>
              </a:pPr>
              <a:t>06-Nov-13</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98DD29A2-8C9D-4C26-85D6-E7A2579ECE6B}"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C88C1A92-03CE-4482-958D-2726E8057FB5}" type="datetimeFigureOut">
              <a:rPr lang="en-US"/>
              <a:pPr>
                <a:defRPr/>
              </a:pPr>
              <a:t>06-Nov-13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674DA0D-2FCB-4E0B-8BAF-B6A72F6D97FD}"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97666928-A00F-4A8F-8601-0E88356F051B}" type="datetimeFigureOut">
              <a:rPr lang="en-US"/>
              <a:pPr>
                <a:defRPr/>
              </a:pPr>
              <a:t>06-Nov-13</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9BA87EE-68DB-4E5B-B2F2-B782055F507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485320CD-A253-4997-A7AA-3170DE564926}" type="datetimeFigureOut">
              <a:rPr lang="en-US"/>
              <a:pPr>
                <a:defRPr/>
              </a:pPr>
              <a:t>06-Nov-13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8C94AD1-0F03-4D2A-81A7-DF17BB62ED8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E3470C62-F4FC-4272-BDCC-359DC715BBCF}" type="datetimeFigureOut">
              <a:rPr lang="en-US"/>
              <a:pPr>
                <a:defRPr/>
              </a:pPr>
              <a:t>06-Nov-13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6ED3A680-CE63-43D3-9316-0068AE6E5BCB}"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01580C9B-A376-4073-8EF1-960E16868D8D}" type="datetimeFigureOut">
              <a:rPr lang="en-US"/>
              <a:pPr>
                <a:defRPr/>
              </a:pPr>
              <a:t>06-Nov-13</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0A9FCF16-9E75-441C-835B-A27F2187BDE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2A32BF49-CD25-4A9B-9429-EC0A56133E5C}" type="datetimeFigureOut">
              <a:rPr lang="en-US"/>
              <a:pPr>
                <a:defRPr/>
              </a:pPr>
              <a:t>06-Nov-13</a:t>
            </a:fld>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59988467-D052-440A-BB71-973AA5E62E8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6E5B061-43ED-47FC-8548-F99DF7F94517}" type="datetimeFigureOut">
              <a:rPr lang="en-US"/>
              <a:pPr>
                <a:defRPr/>
              </a:pPr>
              <a:t>06-Nov-13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9AFFD7C-A765-4926-97B5-B52D3C38403C}"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E1FA793B-0C9C-44A4-869A-179A14BF2880}" type="datetimeFigureOut">
              <a:rPr lang="en-US"/>
              <a:pPr>
                <a:defRPr/>
              </a:pPr>
              <a:t>06-Nov-13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4098194-381D-413D-BDE6-FB19C3CC0AD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50C72535-A6FF-407A-9273-504B8056D076}" type="datetimeFigureOut">
              <a:rPr lang="en-US"/>
              <a:pPr>
                <a:defRPr/>
              </a:pPr>
              <a:t>06-Nov-13</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96746BE-1B04-4E96-A700-798F2542557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32A5010-A8A9-4956-90DE-974C45191577}" type="datetimeFigureOut">
              <a:rPr lang="en-US"/>
              <a:pPr>
                <a:defRPr/>
              </a:pPr>
              <a:t>06-Nov-13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DD2A171-C432-45BC-B628-8493A85A9A8B}"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CD1031-0043-4B6C-8150-62DC6282B641}" type="datetimeFigureOut">
              <a:rPr lang="en-US"/>
              <a:pPr>
                <a:defRPr/>
              </a:pPr>
              <a:t>06-Nov-13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2F0D8EE-19D7-42D9-A0D3-5790814F3DA5}"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0E45D0B8-E460-4553-BB07-8C0D25E899B5}" type="datetimeFigureOut">
              <a:rPr lang="en-US"/>
              <a:pPr>
                <a:defRPr/>
              </a:pPr>
              <a:t>06-Nov-13</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96DA7A02-0269-4483-A376-C110FD49868F}"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BF7D221C-7CF2-44D6-9E45-037A0CF13573}" type="datetimeFigureOut">
              <a:rPr lang="en-US"/>
              <a:pPr>
                <a:defRPr/>
              </a:pPr>
              <a:t>06-Nov-13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1ED2DB3-B65E-4804-88A0-CA45BFB42E07}"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CA1D6CB-AE9A-4052-8F57-EC4FE5379983}" type="datetimeFigureOut">
              <a:rPr lang="en-US"/>
              <a:pPr>
                <a:defRPr/>
              </a:pPr>
              <a:t>06-Nov-13</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ADEB20BA-A53C-44E6-9C5D-ECDE5D76D59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47767E4-E9B4-4043-9D34-1B3ED21E9541}" type="datetimeFigureOut">
              <a:rPr lang="en-US"/>
              <a:pPr>
                <a:defRPr/>
              </a:pPr>
              <a:t>06-Nov-13</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24850C4-1811-4964-8013-EF519D129D57}"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703BEDCB-5C2B-414A-A108-F6C73C431B2C}" type="datetimeFigureOut">
              <a:rPr lang="en-US"/>
              <a:pPr>
                <a:defRPr/>
              </a:pPr>
              <a:t>06-Nov-13</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6DA8A2B1-6F80-4FB4-AFC1-3182D2D502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B944ED9C-6A4F-4B64-B1AF-5472D10924A5}" type="datetimeFigureOut">
              <a:rPr lang="en-US"/>
              <a:pPr>
                <a:defRPr/>
              </a:pPr>
              <a:t>06-Nov-13</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5B067EF9-96D5-43D8-97D6-32A353DF40B9}"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0D81E2E3-8459-4155-A1F6-1E36D2358C40}" type="datetimeFigureOut">
              <a:rPr lang="en-US"/>
              <a:pPr>
                <a:defRPr/>
              </a:pPr>
              <a:t>06-Nov-13</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43D887C9-07C1-4074-B56F-5317E048957A}"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lstStyle>
          <a:p>
            <a:pPr>
              <a:defRPr/>
            </a:pPr>
            <a:fld id="{B65C0EFA-FE3C-4231-8F5E-EF92B6CE1E46}" type="datetimeFigureOut">
              <a:rPr lang="en-US"/>
              <a:pPr>
                <a:defRPr/>
              </a:pPr>
              <a:t>06-Nov-13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C68B5509-0552-4520-9892-52C710300D12}"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fld id="{5372E83F-0A02-4C2F-B0B0-BB76117230CF}" type="datetimeFigureOut">
              <a:rPr lang="en-US"/>
              <a:pPr>
                <a:defRPr/>
              </a:pPr>
              <a:t>06-Nov-13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5900CF1-643B-4E77-BA34-FB58439CC202}"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550F17D5-34C8-43E4-9EB4-6BB211967673}" type="datetimeFigureOut">
              <a:rPr lang="en-US"/>
              <a:pPr>
                <a:defRPr/>
              </a:pPr>
              <a:t>06-Nov-13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956C44BD-8122-4756-A099-4E04FF8214B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7A5A8E4-1DC3-42D4-BF41-50B424F129F7}" type="datetimeFigureOut">
              <a:rPr lang="en-US"/>
              <a:pPr>
                <a:defRPr/>
              </a:pPr>
              <a:t>06-Nov-13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D289A4E-ADD6-4F2F-B5F3-E5AD6B9227E0}"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D23EED2-75CF-4789-AB83-B41828D478BD}" type="datetimeFigureOut">
              <a:rPr lang="en-US"/>
              <a:pPr>
                <a:defRPr/>
              </a:pPr>
              <a:t>06-Nov-13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5F55075-2147-4361-96DA-4C3CD1BE6B4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fld id="{0FFABDCE-3506-4864-A12E-2E978330842F}" type="datetimeFigureOut">
              <a:rPr lang="en-US"/>
              <a:pPr>
                <a:defRPr/>
              </a:pPr>
              <a:t>06-Nov-13</a:t>
            </a:fld>
            <a:endParaRPr lang="en-US"/>
          </a:p>
        </p:txBody>
      </p:sp>
      <p:sp>
        <p:nvSpPr>
          <p:cNvPr id="8" name="Footer Placeholder 3"/>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77B38F8E-4661-41B9-8BF2-5035EE2D00C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a:defRPr/>
            </a:pPr>
            <a:fld id="{CC454D72-875C-432E-BAEB-6C214E490DA5}" type="datetimeFigureOut">
              <a:rPr lang="en-US"/>
              <a:pPr>
                <a:defRPr/>
              </a:pPr>
              <a:t>06-Nov-13</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15"/>
          <p:cNvSpPr>
            <a:spLocks noGrp="1"/>
          </p:cNvSpPr>
          <p:nvPr>
            <p:ph type="sldNum" sz="quarter" idx="12"/>
          </p:nvPr>
        </p:nvSpPr>
        <p:spPr/>
        <p:txBody>
          <a:bodyPr/>
          <a:lstStyle>
            <a:lvl1pPr>
              <a:defRPr/>
            </a:lvl1pPr>
          </a:lstStyle>
          <a:p>
            <a:pPr>
              <a:defRPr/>
            </a:pPr>
            <a:fld id="{C955395E-1A17-4DBA-9A20-523651C2871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fld id="{96B9DECF-E7E3-4032-937D-77047982DB6C}" type="datetimeFigureOut">
              <a:rPr lang="en-US"/>
              <a:pPr>
                <a:defRPr/>
              </a:pPr>
              <a:t>06-Nov-13</a:t>
            </a:fld>
            <a:endParaRPr lang="en-US"/>
          </a:p>
        </p:txBody>
      </p:sp>
      <p:sp>
        <p:nvSpPr>
          <p:cNvPr id="3" name="Footer Placeholder 3"/>
          <p:cNvSpPr>
            <a:spLocks noGrp="1"/>
          </p:cNvSpPr>
          <p:nvPr>
            <p:ph type="ftr" sz="quarter" idx="11"/>
          </p:nvPr>
        </p:nvSpPr>
        <p:spPr/>
        <p:txBody>
          <a:bodyPr/>
          <a:lstStyle>
            <a:lvl1pPr>
              <a:defRPr/>
            </a:lvl1pPr>
          </a:lstStyle>
          <a:p>
            <a:pPr>
              <a:defRPr/>
            </a:pPr>
            <a:endParaRPr lang="en-US"/>
          </a:p>
        </p:txBody>
      </p:sp>
      <p:sp>
        <p:nvSpPr>
          <p:cNvPr id="4" name="Slide Number Placeholder 15"/>
          <p:cNvSpPr>
            <a:spLocks noGrp="1"/>
          </p:cNvSpPr>
          <p:nvPr>
            <p:ph type="sldNum" sz="quarter" idx="12"/>
          </p:nvPr>
        </p:nvSpPr>
        <p:spPr/>
        <p:txBody>
          <a:bodyPr/>
          <a:lstStyle>
            <a:lvl1pPr>
              <a:defRPr/>
            </a:lvl1pPr>
          </a:lstStyle>
          <a:p>
            <a:pPr>
              <a:defRPr/>
            </a:pPr>
            <a:fld id="{C096C8E8-432D-4D5D-B338-9E9C6D023BC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fld id="{2A160C58-2D69-4957-AE85-1887DA48DBCF}" type="datetimeFigureOut">
              <a:rPr lang="en-US"/>
              <a:pPr>
                <a:defRPr/>
              </a:pPr>
              <a:t>06-Nov-13</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15"/>
          <p:cNvSpPr>
            <a:spLocks noGrp="1"/>
          </p:cNvSpPr>
          <p:nvPr>
            <p:ph type="sldNum" sz="quarter" idx="12"/>
          </p:nvPr>
        </p:nvSpPr>
        <p:spPr/>
        <p:txBody>
          <a:bodyPr/>
          <a:lstStyle>
            <a:lvl1pPr>
              <a:defRPr/>
            </a:lvl1pPr>
          </a:lstStyle>
          <a:p>
            <a:pPr>
              <a:defRPr/>
            </a:pPr>
            <a:fld id="{A6AF139C-9A89-4707-9DAC-714821DF264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fld id="{5865686C-2FD5-4176-AB7A-849DD4939C76}" type="datetimeFigureOut">
              <a:rPr lang="en-US"/>
              <a:pPr>
                <a:defRPr/>
              </a:pPr>
              <a:t>06-Nov-13</a:t>
            </a:fld>
            <a:endParaRPr lang="en-US"/>
          </a:p>
        </p:txBody>
      </p:sp>
      <p:sp>
        <p:nvSpPr>
          <p:cNvPr id="8" name="Footer Placeholder 5"/>
          <p:cNvSpPr>
            <a:spLocks noGrp="1"/>
          </p:cNvSpPr>
          <p:nvPr>
            <p:ph type="ftr" sz="quarter" idx="11"/>
          </p:nvPr>
        </p:nvSpPr>
        <p:spPr/>
        <p:txBody>
          <a:bodyPr/>
          <a:lstStyle>
            <a:lvl1pPr>
              <a:defRPr/>
            </a:lvl1pPr>
            <a:extLst/>
          </a:lstStyle>
          <a:p>
            <a:pPr>
              <a:defRPr/>
            </a:pP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DEB79FBA-53AC-4179-8611-97E7B0E2ADA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0CCBCAAC-EC52-4371-BE60-B4199DEABFC7}" type="datetimeFigureOut">
              <a:rPr lang="en-US"/>
              <a:pPr>
                <a:defRPr/>
              </a:pPr>
              <a:t>06-Nov-13</a:t>
            </a:fld>
            <a:endParaRPr lang="en-US"/>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n-US"/>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C137430D-C951-4FE9-9344-FA33CE93B3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25" r:id="rId1"/>
    <p:sldLayoutId id="2147484499" r:id="rId2"/>
    <p:sldLayoutId id="2147484526" r:id="rId3"/>
    <p:sldLayoutId id="2147484500" r:id="rId4"/>
    <p:sldLayoutId id="2147484501" r:id="rId5"/>
    <p:sldLayoutId id="2147484502" r:id="rId6"/>
    <p:sldLayoutId id="2147484503" r:id="rId7"/>
    <p:sldLayoutId id="2147484504" r:id="rId8"/>
    <p:sldLayoutId id="2147484527" r:id="rId9"/>
    <p:sldLayoutId id="2147484505" r:id="rId10"/>
    <p:sldLayoutId id="2147484528"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F4B9568-401F-4E0C-808B-AAC693205CC7}" type="datetimeFigureOut">
              <a:rPr lang="en-US"/>
              <a:pPr>
                <a:defRPr/>
              </a:pPr>
              <a:t>06-Nov-13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924DE1A-5B8E-40E6-AC74-FBF67E3B34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06" r:id="rId1"/>
    <p:sldLayoutId id="2147484507" r:id="rId2"/>
    <p:sldLayoutId id="2147484508" r:id="rId3"/>
    <p:sldLayoutId id="2147484509" r:id="rId4"/>
    <p:sldLayoutId id="2147484510" r:id="rId5"/>
    <p:sldLayoutId id="2147484511" r:id="rId6"/>
    <p:sldLayoutId id="2147484512" r:id="rId7"/>
    <p:sldLayoutId id="2147484513" r:id="rId8"/>
    <p:sldLayoutId id="2147484514" r:id="rId9"/>
    <p:sldLayoutId id="2147484515" r:id="rId10"/>
    <p:sldLayoutId id="2147484516" r:id="rId11"/>
    <p:sldLayoutId id="21474845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3081"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fld id="{B990E5AC-B0FF-4EDB-B806-EF52A7AC49D1}" type="datetimeFigureOut">
              <a:rPr lang="en-US"/>
              <a:pPr>
                <a:defRPr/>
              </a:pPr>
              <a:t>06-Nov-13</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DF13BD3A-C7F6-460D-8226-F160CC60D2A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530" r:id="rId1"/>
    <p:sldLayoutId id="2147484517" r:id="rId2"/>
    <p:sldLayoutId id="2147484531" r:id="rId3"/>
    <p:sldLayoutId id="2147484532" r:id="rId4"/>
    <p:sldLayoutId id="2147484533" r:id="rId5"/>
    <p:sldLayoutId id="2147484534" r:id="rId6"/>
    <p:sldLayoutId id="2147484518" r:id="rId7"/>
    <p:sldLayoutId id="2147484535" r:id="rId8"/>
    <p:sldLayoutId id="2147484536" r:id="rId9"/>
    <p:sldLayoutId id="2147484519" r:id="rId10"/>
    <p:sldLayoutId id="214748452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099"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fld id="{E59FF0DE-B6FF-4E3A-8FCC-DE13AB489420}" type="datetimeFigureOut">
              <a:rPr lang="en-US"/>
              <a:pPr>
                <a:defRPr/>
              </a:pPr>
              <a:t>06-Nov-13</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defRPr>
            </a:lvl1pPr>
          </a:lstStyle>
          <a:p>
            <a:pPr>
              <a:defRPr/>
            </a:pPr>
            <a:fld id="{968320CF-F43A-4430-B16A-F87F339A70F3}"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537" r:id="rId1"/>
    <p:sldLayoutId id="2147484521" r:id="rId2"/>
    <p:sldLayoutId id="2147484538" r:id="rId3"/>
    <p:sldLayoutId id="2147484522" r:id="rId4"/>
    <p:sldLayoutId id="2147484523" r:id="rId5"/>
    <p:sldLayoutId id="2147484539" r:id="rId6"/>
    <p:sldLayoutId id="2147484540" r:id="rId7"/>
    <p:sldLayoutId id="2147484541" r:id="rId8"/>
    <p:sldLayoutId id="2147484542" r:id="rId9"/>
    <p:sldLayoutId id="2147484524" r:id="rId10"/>
    <p:sldLayoutId id="2147484543"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sz="2000"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675"/>
            <a:ext cx="7391400" cy="1143000"/>
          </a:xfrm>
          <a:ln w="57150">
            <a:solidFill>
              <a:schemeClr val="accent1"/>
            </a:solidFill>
          </a:ln>
        </p:spPr>
        <p:txBody>
          <a:bodyPr anchor="ctr">
            <a:normAutofit/>
          </a:bodyPr>
          <a:lstStyle/>
          <a:p>
            <a:pPr algn="ctr"/>
            <a:r>
              <a:rPr lang="en-US" sz="3200" dirty="0" smtClean="0"/>
              <a:t>PENILAIAN PRESTASI KERJA PNS</a:t>
            </a:r>
            <a:endParaRPr lang="en-US" sz="3200" dirty="0"/>
          </a:p>
        </p:txBody>
      </p:sp>
      <p:pic>
        <p:nvPicPr>
          <p:cNvPr id="4" name="Picture 11" descr="DSC_0104B"/>
          <p:cNvPicPr>
            <a:picLocks noGrp="1" noChangeAspect="1" noChangeArrowheads="1"/>
          </p:cNvPicPr>
          <p:nvPr>
            <p:ph idx="1"/>
          </p:nvPr>
        </p:nvPicPr>
        <p:blipFill>
          <a:blip r:embed="rId2"/>
          <a:srcRect/>
          <a:stretch>
            <a:fillRect/>
          </a:stretch>
        </p:blipFill>
        <p:spPr bwMode="auto">
          <a:xfrm>
            <a:off x="533399" y="1752600"/>
            <a:ext cx="7239001" cy="4876800"/>
          </a:xfrm>
          <a:prstGeom prst="rect">
            <a:avLst/>
          </a:prstGeom>
          <a:noFill/>
          <a:ln w="76200">
            <a:solidFill>
              <a:schemeClr val="accent1"/>
            </a:solidFill>
            <a:miter lim="800000"/>
            <a:headEnd/>
            <a:tailEnd/>
          </a:ln>
        </p:spPr>
      </p:pic>
      <p:sp>
        <p:nvSpPr>
          <p:cNvPr id="5" name="TextBox 4"/>
          <p:cNvSpPr txBox="1"/>
          <p:nvPr/>
        </p:nvSpPr>
        <p:spPr>
          <a:xfrm rot="5400000">
            <a:off x="8033266" y="5758934"/>
            <a:ext cx="1219200" cy="369332"/>
          </a:xfrm>
          <a:prstGeom prst="rect">
            <a:avLst/>
          </a:prstGeom>
          <a:noFill/>
        </p:spPr>
        <p:txBody>
          <a:bodyPr wrap="square" rtlCol="0">
            <a:spAutoFit/>
          </a:bodyPr>
          <a:lstStyle/>
          <a:p>
            <a:pPr algn="ctr"/>
            <a:r>
              <a:rPr lang="en-US" dirty="0" smtClean="0"/>
              <a:t>112013</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graphicFrame>
        <p:nvGraphicFramePr>
          <p:cNvPr id="4" name="Group 1996"/>
          <p:cNvGraphicFramePr>
            <a:graphicFrameLocks noGrp="1"/>
          </p:cNvGraphicFramePr>
          <p:nvPr/>
        </p:nvGraphicFramePr>
        <p:xfrm>
          <a:off x="639763" y="1114425"/>
          <a:ext cx="7775575" cy="3976689"/>
        </p:xfrm>
        <a:graphic>
          <a:graphicData uri="http://schemas.openxmlformats.org/drawingml/2006/table">
            <a:tbl>
              <a:tblPr/>
              <a:tblGrid>
                <a:gridCol w="533400"/>
                <a:gridCol w="1358900"/>
                <a:gridCol w="1549400"/>
                <a:gridCol w="688975"/>
                <a:gridCol w="1350962"/>
                <a:gridCol w="611188"/>
                <a:gridCol w="687387"/>
                <a:gridCol w="995363"/>
              </a:tblGrid>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I. PEJABAT PENILAI</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II. PEGAWAI  NEGERI SIPIL YANG DINILAI</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Nama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0033CC"/>
                          </a:solidFill>
                          <a:effectLst/>
                          <a:latin typeface="Arial" pitchFamily="34" charset="0"/>
                          <a:cs typeface="Arial" pitchFamily="34" charset="0"/>
                        </a:rPr>
                        <a:t>Dra. Sri</a:t>
                      </a:r>
                      <a:endParaRPr kumimoji="0" lang="sv-SE"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1</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Nama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0033CC"/>
                          </a:solidFill>
                          <a:effectLst/>
                          <a:latin typeface="Arial" pitchFamily="34" charset="0"/>
                          <a:cs typeface="Arial" pitchFamily="34" charset="0"/>
                        </a:rPr>
                        <a:t>Elisya, SH</a:t>
                      </a:r>
                      <a:endParaRPr kumimoji="0" lang="fi-FI"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NIP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3333CC"/>
                          </a:solidFill>
                          <a:effectLst/>
                          <a:latin typeface="Arial" pitchFamily="34" charset="0"/>
                          <a:cs typeface="Arial" pitchFamily="34" charset="0"/>
                        </a:rPr>
                        <a:t>-</a:t>
                      </a:r>
                      <a:endParaRPr kumimoji="0" lang="id-ID"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NIP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3333CC"/>
                          </a:solidFill>
                          <a:effectLst/>
                          <a:latin typeface="Arial" pitchFamily="34" charset="0"/>
                          <a:cs typeface="Arial" pitchFamily="34" charset="0"/>
                        </a:rPr>
                        <a:t>-</a:t>
                      </a:r>
                      <a:endParaRPr kumimoji="0" lang="id-ID"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r>
              <a:tr h="225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Pangkat/Gol.Ruang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Pangkat/Gol.Ruang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i-FI" sz="900" b="0" i="0" u="none" strike="noStrike" cap="none" normalizeH="0" baseline="0" dirty="0" smtClean="0">
                          <a:ln>
                            <a:noFill/>
                          </a:ln>
                          <a:solidFill>
                            <a:srgbClr val="3333CC"/>
                          </a:solidFill>
                          <a:effectLst/>
                          <a:latin typeface="Arial" pitchFamily="34" charset="0"/>
                          <a:cs typeface="Arial"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Jabatan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Jabatan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i-FI" sz="900" b="0" i="0" u="none" strike="noStrike" cap="none" normalizeH="0" baseline="0" dirty="0" smtClean="0">
                          <a:ln>
                            <a:noFill/>
                          </a:ln>
                          <a:solidFill>
                            <a:srgbClr val="3333CC"/>
                          </a:solidFill>
                          <a:effectLst/>
                          <a:latin typeface="Arial" pitchFamily="34" charset="0"/>
                          <a:cs typeface="Arial" pitchFamily="34" charset="0"/>
                        </a:rPr>
                        <a:t>Kepala Seksi Mutasi II/b</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Unit Kerja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0" i="0" u="none" strike="noStrike" cap="none" normalizeH="0" baseline="0" dirty="0" smtClean="0">
                        <a:ln>
                          <a:noFill/>
                        </a:ln>
                        <a:solidFill>
                          <a:srgbClr val="3333CC"/>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pitchFamily="34" charset="0"/>
                          <a:cs typeface="Arial" pitchFamily="34" charset="0"/>
                        </a:rPr>
                        <a:t>Unit Kerja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900" b="0" i="0" u="none" strike="noStrike" cap="none" normalizeH="0" baseline="0" dirty="0" smtClean="0">
                          <a:ln>
                            <a:noFill/>
                          </a:ln>
                          <a:solidFill>
                            <a:srgbClr val="3333CC"/>
                          </a:solidFill>
                          <a:effectLst/>
                          <a:latin typeface="Arial" pitchFamily="34" charset="0"/>
                          <a:cs typeface="Arial"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r>
              <a:tr h="3000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III. Kegiatan Tugas Jabatan</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ANGKA KREDIT</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TARGET</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36550">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KUANT/</a:t>
                      </a:r>
                      <a:endParaRPr kumimoji="0" lang="en-US" sz="1000" b="0" i="0" u="none" strike="noStrike" cap="none" normalizeH="0" baseline="0" dirty="0" smtClean="0">
                        <a:ln>
                          <a:noFill/>
                        </a:ln>
                        <a:solidFill>
                          <a:srgbClr val="33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OUTPUT</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3333CC"/>
                          </a:solidFill>
                          <a:effectLst/>
                          <a:latin typeface="Arial Narrow" pitchFamily="34" charset="0"/>
                          <a:cs typeface="Times New Roman" pitchFamily="18" charset="0"/>
                        </a:rPr>
                        <a:t>KUAL/</a:t>
                      </a:r>
                      <a:r>
                        <a:rPr kumimoji="0" lang="en-US" sz="1000" b="1" i="0" u="none" strike="noStrike" cap="none" normalizeH="0" baseline="0" smtClean="0">
                          <a:ln>
                            <a:noFill/>
                          </a:ln>
                          <a:solidFill>
                            <a:srgbClr val="3333CC"/>
                          </a:solidFill>
                          <a:effectLst/>
                          <a:latin typeface="Arial Narrow" pitchFamily="34" charset="0"/>
                          <a:cs typeface="Times New Roman" pitchFamily="18" charset="0"/>
                        </a:rPr>
                        <a:t> </a:t>
                      </a:r>
                      <a:r>
                        <a:rPr kumimoji="0" lang="id-ID" sz="1000" b="1" i="0" u="none" strike="noStrike" cap="none" normalizeH="0" baseline="0" smtClean="0">
                          <a:ln>
                            <a:noFill/>
                          </a:ln>
                          <a:solidFill>
                            <a:srgbClr val="3333CC"/>
                          </a:solidFill>
                          <a:effectLst/>
                          <a:latin typeface="Arial Narrow" pitchFamily="34" charset="0"/>
                          <a:cs typeface="Times New Roman" pitchFamily="18" charset="0"/>
                        </a:rPr>
                        <a:t>MUTU</a:t>
                      </a:r>
                      <a:endParaRPr kumimoji="0" lang="id-ID" sz="10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3333CC"/>
                          </a:solidFill>
                          <a:effectLst/>
                          <a:latin typeface="Arial Narrow" pitchFamily="34" charset="0"/>
                          <a:cs typeface="Times New Roman" pitchFamily="18" charset="0"/>
                        </a:rPr>
                        <a:t>WAKTU</a:t>
                      </a:r>
                      <a:endParaRPr kumimoji="0" lang="id-ID" sz="10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3333CC"/>
                          </a:solidFill>
                          <a:effectLst/>
                          <a:latin typeface="Arial Narrow" pitchFamily="34" charset="0"/>
                          <a:cs typeface="Times New Roman" pitchFamily="18" charset="0"/>
                        </a:rPr>
                        <a:t>BIAYA</a:t>
                      </a:r>
                      <a:endParaRPr kumimoji="0" lang="id-ID" sz="10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a:t>
                      </a: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Menetapkan persetujuan kenaikan pangkat gol.ruang III/d ke bawah Prov. Lampung dan instansi vertikal.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smtClean="0">
                          <a:ln>
                            <a:noFill/>
                          </a:ln>
                          <a:solidFill>
                            <a:srgbClr val="3333CC"/>
                          </a:solidFill>
                          <a:effectLst/>
                          <a:latin typeface="Arial Narrow" pitchFamily="34" charset="0"/>
                          <a:cs typeface="Times New Roman" pitchFamily="18" charset="0"/>
                        </a:rPr>
                        <a:t>-</a:t>
                      </a:r>
                      <a:endParaRPr kumimoji="0" lang="sv-SE"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3333CC"/>
                          </a:solidFill>
                          <a:effectLst/>
                          <a:latin typeface="Arial Narrow" pitchFamily="34" charset="0"/>
                          <a:ea typeface="Times New Roman" pitchFamily="18" charset="0"/>
                          <a:cs typeface="Arial" charset="0"/>
                        </a:rPr>
                        <a:t>5000 nota</a:t>
                      </a:r>
                      <a:endParaRPr kumimoji="0" lang="sv-SE" sz="1000" b="0" i="0" u="none" strike="noStrike" cap="none" normalizeH="0" baseline="0" dirty="0" smtClean="0">
                        <a:ln>
                          <a:noFill/>
                        </a:ln>
                        <a:solidFill>
                          <a:srgbClr val="3333CC"/>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3333CC"/>
                          </a:solidFill>
                          <a:effectLst/>
                          <a:latin typeface="Arial Narrow"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3333CC"/>
                          </a:solidFill>
                          <a:effectLst/>
                          <a:latin typeface="Arial Narrow" pitchFamily="34" charset="0"/>
                          <a:cs typeface="Times New Roman" pitchFamily="18" charset="0"/>
                        </a:rPr>
                        <a:t>2</a:t>
                      </a: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Menetapkan persetujuan peninjauan masa kerja gol.ruang III/d ke bawah Provinsi  Lampung dan Instansi vertikal</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3333CC"/>
                          </a:solidFill>
                          <a:effectLst/>
                          <a:latin typeface="Arial Narrow" pitchFamily="34" charset="0"/>
                          <a:cs typeface="Times New Roman" pitchFamily="18" charset="0"/>
                        </a:rPr>
                        <a:t>25 nota</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3333CC"/>
                          </a:solidFill>
                          <a:effectLst/>
                          <a:latin typeface="Arial Narrow" pitchFamily="34" charset="0"/>
                          <a:cs typeface="Times New Roman" pitchFamily="18" charset="0"/>
                        </a:rPr>
                        <a:t>3</a:t>
                      </a: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Menetapkan persetujuan mutasi lain-lain gol.ruang III/d ke bawah Provinsi Lampung dan instansi Vertikal</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3333CC"/>
                          </a:solidFill>
                          <a:effectLst/>
                          <a:latin typeface="Arial Narrow" pitchFamily="34" charset="0"/>
                          <a:cs typeface="Times New Roman" pitchFamily="18" charset="0"/>
                        </a:rPr>
                        <a:t>-</a:t>
                      </a:r>
                      <a:endParaRPr kumimoji="0" lang="sv-SE"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3333CC"/>
                          </a:solidFill>
                          <a:effectLst/>
                          <a:latin typeface="Arial Narrow" pitchFamily="34" charset="0"/>
                          <a:ea typeface="Times New Roman" pitchFamily="18" charset="0"/>
                          <a:cs typeface="Arial" charset="0"/>
                        </a:rPr>
                        <a:t>20 nota</a:t>
                      </a:r>
                      <a:endParaRPr kumimoji="0" lang="sv-SE" sz="1000" b="0" i="0" u="none" strike="noStrike" cap="none" normalizeH="0" baseline="0" dirty="0" smtClean="0">
                        <a:ln>
                          <a:noFill/>
                        </a:ln>
                        <a:solidFill>
                          <a:srgbClr val="33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3333CC"/>
                          </a:solidFill>
                          <a:effectLst/>
                          <a:latin typeface="Arial Narrow" pitchFamily="34" charset="0"/>
                          <a:cs typeface="Times New Roman" pitchFamily="18" charset="0"/>
                        </a:rPr>
                        <a:t>4</a:t>
                      </a: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Membuat konsep SK pindah Instansi pusat dan daerah</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3333CC"/>
                          </a:solidFill>
                          <a:effectLst/>
                          <a:latin typeface="Arial Narrow" pitchFamily="34" charset="0"/>
                          <a:cs typeface="Times New Roman" pitchFamily="18" charset="0"/>
                        </a:rPr>
                        <a:t>30  SK</a:t>
                      </a:r>
                      <a:endParaRPr kumimoji="0" lang="sv-SE"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3333CC"/>
                          </a:solidFill>
                          <a:effectLst/>
                          <a:latin typeface="Arial Narrow" pitchFamily="34" charset="0"/>
                          <a:cs typeface="Times New Roman" pitchFamily="18" charset="0"/>
                        </a:rPr>
                        <a:t>5</a:t>
                      </a: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ea typeface="Times New Roman" pitchFamily="18" charset="0"/>
                          <a:cs typeface="Arial" charset="0"/>
                        </a:rPr>
                        <a:t>Membuat laporan kenaikan pangkat, PMK, mutasi lain dan pindah instansi pusat dan daerah</a:t>
                      </a:r>
                      <a:endParaRPr kumimoji="0" lang="id-ID" sz="1000" b="0" i="0" u="none" strike="noStrike" cap="none" normalizeH="0" baseline="0" noProof="0" dirty="0" smtClean="0">
                        <a:ln>
                          <a:noFill/>
                        </a:ln>
                        <a:solidFill>
                          <a:srgbClr val="3333CC"/>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3333CC"/>
                          </a:solidFill>
                          <a:effectLst/>
                          <a:latin typeface="Arial Narrow" pitchFamily="34" charset="0"/>
                          <a:cs typeface="Times New Roman" pitchFamily="18" charset="0"/>
                        </a:rPr>
                        <a:t>-</a:t>
                      </a:r>
                      <a:endParaRPr kumimoji="0" lang="sv-SE"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3333CC"/>
                          </a:solidFill>
                          <a:effectLst/>
                          <a:latin typeface="Arial Narrow" pitchFamily="34" charset="0"/>
                          <a:ea typeface="Times New Roman" pitchFamily="18" charset="0"/>
                          <a:cs typeface="Arial" charset="0"/>
                        </a:rPr>
                        <a:t>2 lap</a:t>
                      </a:r>
                      <a:endParaRPr kumimoji="0" lang="sv-SE" sz="1000" b="0" i="0" u="none" strike="noStrike" cap="none" normalizeH="0" baseline="0" dirty="0" smtClean="0">
                        <a:ln>
                          <a:noFill/>
                        </a:ln>
                        <a:solidFill>
                          <a:srgbClr val="33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3333CC"/>
                          </a:solidFill>
                          <a:effectLst/>
                          <a:latin typeface="Arial Narrow" pitchFamily="34" charset="0"/>
                          <a:cs typeface="Times New Roman" pitchFamily="18"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bl>
          </a:graphicData>
        </a:graphic>
      </p:graphicFrame>
      <p:sp>
        <p:nvSpPr>
          <p:cNvPr id="32872" name="Text Box 781"/>
          <p:cNvSpPr txBox="1">
            <a:spLocks noChangeArrowheads="1"/>
          </p:cNvSpPr>
          <p:nvPr/>
        </p:nvSpPr>
        <p:spPr bwMode="auto">
          <a:xfrm>
            <a:off x="2414588" y="377825"/>
            <a:ext cx="4392612" cy="630238"/>
          </a:xfrm>
          <a:prstGeom prst="rect">
            <a:avLst/>
          </a:prstGeom>
          <a:noFill/>
          <a:ln w="9525">
            <a:noFill/>
            <a:miter lim="800000"/>
            <a:headEnd/>
            <a:tailEnd/>
          </a:ln>
        </p:spPr>
        <p:txBody>
          <a:bodyPr>
            <a:spAutoFit/>
          </a:bodyPr>
          <a:lstStyle/>
          <a:p>
            <a:pPr algn="ctr">
              <a:spcBef>
                <a:spcPct val="50000"/>
              </a:spcBef>
            </a:pPr>
            <a:r>
              <a:rPr lang="en-US" sz="1400" b="1">
                <a:solidFill>
                  <a:srgbClr val="0033CC"/>
                </a:solidFill>
              </a:rPr>
              <a:t>FORMULIR SASARAN KERJA</a:t>
            </a:r>
          </a:p>
          <a:p>
            <a:pPr algn="ctr">
              <a:spcBef>
                <a:spcPct val="50000"/>
              </a:spcBef>
            </a:pPr>
            <a:r>
              <a:rPr lang="en-US" sz="1400" b="1">
                <a:solidFill>
                  <a:srgbClr val="0033CC"/>
                </a:solidFill>
              </a:rPr>
              <a:t>PEGAWAI NEGERI SIPIL</a:t>
            </a:r>
          </a:p>
        </p:txBody>
      </p:sp>
      <p:graphicFrame>
        <p:nvGraphicFramePr>
          <p:cNvPr id="6" name="Group 1994"/>
          <p:cNvGraphicFramePr>
            <a:graphicFrameLocks noGrp="1"/>
          </p:cNvGraphicFramePr>
          <p:nvPr/>
        </p:nvGraphicFramePr>
        <p:xfrm>
          <a:off x="539750" y="5126038"/>
          <a:ext cx="8064500" cy="1645920"/>
        </p:xfrm>
        <a:graphic>
          <a:graphicData uri="http://schemas.openxmlformats.org/drawingml/2006/table">
            <a:tbl>
              <a:tblPr/>
              <a:tblGrid>
                <a:gridCol w="3584575"/>
                <a:gridCol w="895350"/>
                <a:gridCol w="3584575"/>
              </a:tblGrid>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Jakarta, 4 Januari 201</a:t>
                      </a:r>
                      <a:r>
                        <a:rPr kumimoji="0" lang="en-US" sz="1200" b="0" i="0" u="none" strike="noStrike" cap="none" normalizeH="0" baseline="0" dirty="0" smtClean="0">
                          <a:ln>
                            <a:noFill/>
                          </a:ln>
                          <a:solidFill>
                            <a:srgbClr val="0033CC"/>
                          </a:solidFill>
                          <a:effectLst/>
                          <a:latin typeface="Arial Narrow" pitchFamily="34" charset="0"/>
                          <a:cs typeface="Times New Roman" pitchFamily="18" charset="0"/>
                        </a:rPr>
                        <a:t>4</a:t>
                      </a: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Pejabat Penilai</a:t>
                      </a:r>
                      <a:endParaRPr kumimoji="0" lang="id-ID" sz="12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Pegawai Negeri Sipil Yang Dinilai</a:t>
                      </a: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146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sng" strike="noStrike" cap="none" normalizeH="0" baseline="0" dirty="0" smtClean="0">
                          <a:ln>
                            <a:noFill/>
                          </a:ln>
                          <a:solidFill>
                            <a:srgbClr val="0033CC"/>
                          </a:solidFill>
                          <a:effectLst/>
                          <a:latin typeface="Arial Narrow" pitchFamily="34" charset="0"/>
                          <a:cs typeface="Times New Roman" pitchFamily="18" charset="0"/>
                        </a:rPr>
                        <a:t>(Dra. Sri)</a:t>
                      </a:r>
                      <a:endParaRPr kumimoji="0" lang="id-ID" sz="12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sng" strike="noStrike" cap="none" normalizeH="0" baseline="0" dirty="0" smtClean="0">
                          <a:ln>
                            <a:noFill/>
                          </a:ln>
                          <a:solidFill>
                            <a:srgbClr val="0033CC"/>
                          </a:solidFill>
                          <a:effectLst/>
                          <a:latin typeface="Arial Narrow" pitchFamily="34" charset="0"/>
                          <a:cs typeface="Times New Roman" pitchFamily="18" charset="0"/>
                        </a:rPr>
                        <a:t>(Elisya, SH)</a:t>
                      </a:r>
                    </a:p>
                  </a:txBody>
                  <a:tcPr horzOverflow="overflow">
                    <a:lnL>
                      <a:noFill/>
                    </a:lnL>
                    <a:lnR cap="flat">
                      <a:noFill/>
                    </a:lnR>
                    <a:lnT>
                      <a:noFill/>
                    </a:lnT>
                    <a:lnB>
                      <a:noFill/>
                    </a:lnB>
                    <a:lnTlToBr>
                      <a:noFill/>
                    </a:lnTlToBr>
                    <a:lnBlToTr>
                      <a:noFill/>
                    </a:lnBlToTr>
                    <a:no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smtClean="0">
                          <a:ln>
                            <a:noFill/>
                          </a:ln>
                          <a:solidFill>
                            <a:srgbClr val="0033CC"/>
                          </a:solidFill>
                          <a:effectLst/>
                          <a:latin typeface="Arial Narrow" pitchFamily="34" charset="0"/>
                          <a:cs typeface="Times New Roman" pitchFamily="18" charset="0"/>
                        </a:rPr>
                        <a:t>NIP. ...............................</a:t>
                      </a:r>
                      <a:endParaRPr kumimoji="0" lang="id-ID" sz="12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NIP. .............................</a:t>
                      </a: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40000"/>
                <a:lumOff val="60000"/>
              </a:schemeClr>
            </a:gs>
            <a:gs pos="100000">
              <a:schemeClr val="accent4">
                <a:lumMod val="40000"/>
                <a:lumOff val="6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3348038" y="206375"/>
            <a:ext cx="2794000" cy="523875"/>
          </a:xfrm>
          <a:prstGeom prst="rect">
            <a:avLst/>
          </a:prstGeom>
          <a:noFill/>
          <a:ln w="9525">
            <a:noFill/>
            <a:miter lim="800000"/>
            <a:headEnd/>
            <a:tailEnd/>
          </a:ln>
        </p:spPr>
        <p:txBody>
          <a:bodyPr wrap="none" anchor="ctr">
            <a:spAutoFit/>
          </a:bodyPr>
          <a:lstStyle/>
          <a:p>
            <a:pPr algn="ctr"/>
            <a:r>
              <a:rPr lang="id-ID" sz="1400" b="1">
                <a:solidFill>
                  <a:srgbClr val="C00000"/>
                </a:solidFill>
                <a:cs typeface="Times New Roman" pitchFamily="18" charset="0"/>
              </a:rPr>
              <a:t>PENILAIAN SASARAN KERJA </a:t>
            </a:r>
            <a:endParaRPr lang="en-US" sz="1400">
              <a:solidFill>
                <a:srgbClr val="C00000"/>
              </a:solidFill>
            </a:endParaRPr>
          </a:p>
          <a:p>
            <a:pPr algn="ctr" eaLnBrk="0" hangingPunct="0"/>
            <a:r>
              <a:rPr lang="id-ID" sz="1400" b="1">
                <a:solidFill>
                  <a:srgbClr val="C00000"/>
                </a:solidFill>
                <a:cs typeface="Times New Roman" pitchFamily="18" charset="0"/>
              </a:rPr>
              <a:t>PEGAWAI NEGERI SIPIL</a:t>
            </a:r>
            <a:endParaRPr lang="en-US" sz="1400">
              <a:solidFill>
                <a:srgbClr val="C00000"/>
              </a:solidFill>
            </a:endParaRPr>
          </a:p>
        </p:txBody>
      </p:sp>
      <p:sp>
        <p:nvSpPr>
          <p:cNvPr id="31747" name="Text Box 1057"/>
          <p:cNvSpPr txBox="1">
            <a:spLocks noChangeArrowheads="1"/>
          </p:cNvSpPr>
          <p:nvPr/>
        </p:nvSpPr>
        <p:spPr bwMode="auto">
          <a:xfrm>
            <a:off x="339725" y="1211263"/>
            <a:ext cx="4376738" cy="274637"/>
          </a:xfrm>
          <a:prstGeom prst="rect">
            <a:avLst/>
          </a:prstGeom>
          <a:noFill/>
          <a:ln w="9525">
            <a:noFill/>
            <a:miter lim="800000"/>
            <a:headEnd/>
            <a:tailEnd/>
          </a:ln>
        </p:spPr>
        <p:txBody>
          <a:bodyPr>
            <a:spAutoFit/>
          </a:bodyPr>
          <a:lstStyle/>
          <a:p>
            <a:pPr>
              <a:spcBef>
                <a:spcPct val="50000"/>
              </a:spcBef>
            </a:pPr>
            <a:r>
              <a:rPr lang="id-ID" sz="1200">
                <a:solidFill>
                  <a:srgbClr val="C00000"/>
                </a:solidFill>
              </a:rPr>
              <a:t>Jangka waktu penilaian </a:t>
            </a:r>
            <a:r>
              <a:rPr lang="en-US" sz="1200">
                <a:solidFill>
                  <a:srgbClr val="C00000"/>
                </a:solidFill>
              </a:rPr>
              <a:t> …. </a:t>
            </a:r>
            <a:r>
              <a:rPr lang="id-ID" sz="1200">
                <a:solidFill>
                  <a:srgbClr val="C00000"/>
                </a:solidFill>
              </a:rPr>
              <a:t>Januari s/d 31 Desember 20</a:t>
            </a:r>
            <a:r>
              <a:rPr lang="en-US" sz="1200">
                <a:solidFill>
                  <a:srgbClr val="C00000"/>
                </a:solidFill>
              </a:rPr>
              <a:t>….</a:t>
            </a:r>
            <a:endParaRPr lang="id-ID" sz="1200">
              <a:solidFill>
                <a:srgbClr val="C00000"/>
              </a:solidFill>
            </a:endParaRPr>
          </a:p>
        </p:txBody>
      </p:sp>
      <p:graphicFrame>
        <p:nvGraphicFramePr>
          <p:cNvPr id="7" name="Group 1059"/>
          <p:cNvGraphicFramePr>
            <a:graphicFrameLocks noGrp="1"/>
          </p:cNvGraphicFramePr>
          <p:nvPr/>
        </p:nvGraphicFramePr>
        <p:xfrm>
          <a:off x="360363" y="1503363"/>
          <a:ext cx="8459787" cy="3536950"/>
        </p:xfrm>
        <a:graphic>
          <a:graphicData uri="http://schemas.openxmlformats.org/drawingml/2006/table">
            <a:tbl>
              <a:tblPr/>
              <a:tblGrid>
                <a:gridCol w="474662"/>
                <a:gridCol w="1538288"/>
                <a:gridCol w="361950"/>
                <a:gridCol w="476250"/>
                <a:gridCol w="474662"/>
                <a:gridCol w="474663"/>
                <a:gridCol w="500062"/>
                <a:gridCol w="449263"/>
                <a:gridCol w="514350"/>
                <a:gridCol w="415925"/>
                <a:gridCol w="533400"/>
                <a:gridCol w="511175"/>
                <a:gridCol w="1035050"/>
                <a:gridCol w="700087"/>
              </a:tblGrid>
              <a:tr h="22066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rgbClr val="C00000"/>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NO</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I. Kegiatan Tugas Jabatan</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TARGET</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REALISASI</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C00000"/>
                          </a:solidFill>
                          <a:effectLst/>
                          <a:latin typeface="Arial Narrow" pitchFamily="34" charset="0"/>
                          <a:cs typeface="Times New Roman" pitchFamily="18" charset="0"/>
                        </a:rPr>
                        <a:t>PENGHITUNGAN</a:t>
                      </a: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NILAI</a:t>
                      </a:r>
                      <a:endParaRPr kumimoji="0" lang="en-US" sz="10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CAPAIAN</a:t>
                      </a:r>
                      <a:endParaRPr kumimoji="0" lang="en-US" sz="10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C00000"/>
                          </a:solidFill>
                          <a:effectLst/>
                          <a:latin typeface="Arial Narrow" pitchFamily="34" charset="0"/>
                          <a:cs typeface="Times New Roman" pitchFamily="18" charset="0"/>
                        </a:rPr>
                        <a:t>SKP</a:t>
                      </a: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8891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Kuant/ output</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Kuant/ output</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endParaRPr lang="en-US"/>
                    </a:p>
                  </a:txBody>
                  <a:tcPr/>
                </a:tc>
                <a:tc vMerge="1">
                  <a:txBody>
                    <a:bodyPr/>
                    <a:lstStyle/>
                    <a:p>
                      <a:endParaRPr lang="en-US"/>
                    </a:p>
                  </a:txBody>
                  <a:tcPr/>
                </a:tc>
              </a:tr>
              <a:tr h="1841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C00000"/>
                          </a:solidFill>
                          <a:effectLst/>
                          <a:latin typeface="Arial Narrow" pitchFamily="34" charset="0"/>
                          <a:cs typeface="Times New Roman" pitchFamily="18" charset="0"/>
                        </a:rPr>
                        <a:t>1</a:t>
                      </a:r>
                      <a:endParaRPr kumimoji="0" lang="id-ID" sz="18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2</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3</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C00000"/>
                          </a:solidFill>
                          <a:effectLst/>
                          <a:latin typeface="Arial Narrow" pitchFamily="34" charset="0"/>
                          <a:cs typeface="Times New Roman" pitchFamily="18" charset="0"/>
                        </a:rPr>
                        <a:t>4</a:t>
                      </a:r>
                      <a:endParaRPr kumimoji="0" lang="id-ID" sz="18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C00000"/>
                          </a:solidFill>
                          <a:effectLst/>
                          <a:latin typeface="Arial Narrow" pitchFamily="34" charset="0"/>
                          <a:cs typeface="Times New Roman" pitchFamily="18" charset="0"/>
                        </a:rPr>
                        <a:t>5</a:t>
                      </a:r>
                      <a:endParaRPr kumimoji="0" lang="id-ID" sz="18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6</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7</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8</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9</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10</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11</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12</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13</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C00000"/>
                          </a:solidFill>
                          <a:effectLst/>
                          <a:latin typeface="Arial Narrow" pitchFamily="34" charset="0"/>
                          <a:cs typeface="Times New Roman" pitchFamily="18" charset="0"/>
                        </a:rPr>
                        <a:t>14</a:t>
                      </a:r>
                      <a:endParaRPr kumimoji="0" lang="id-ID" sz="18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C00000"/>
                          </a:solidFill>
                          <a:effectLst/>
                          <a:latin typeface="Arial" charset="0"/>
                        </a:rPr>
                        <a:t>1</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C00000"/>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C00000"/>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C00000"/>
                          </a:solidFill>
                          <a:effectLst/>
                          <a:latin typeface="Arial" charset="0"/>
                        </a:rPr>
                        <a:t>2</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C00000"/>
                          </a:solidFill>
                          <a:effectLst/>
                          <a:latin typeface="Arial" charset="0"/>
                        </a:rPr>
                        <a:t>3</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C00000"/>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C00000"/>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C00000"/>
                          </a:solidFill>
                          <a:effectLst/>
                          <a:latin typeface="Arial" charset="0"/>
                        </a:rPr>
                        <a:t>4</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C00000"/>
                          </a:solidFill>
                          <a:effectLst/>
                          <a:latin typeface="Arial" charset="0"/>
                        </a:rPr>
                        <a:t>5</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smtClean="0">
                        <a:ln>
                          <a:noFill/>
                        </a:ln>
                        <a:solidFill>
                          <a:srgbClr val="C00000"/>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smtClean="0">
                        <a:ln>
                          <a:noFill/>
                        </a:ln>
                        <a:solidFill>
                          <a:srgbClr val="C00000"/>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2143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C00000"/>
                          </a:solidFill>
                          <a:effectLst/>
                          <a:latin typeface="Arial Narrow" pitchFamily="34" charset="0"/>
                          <a:cs typeface="Times New Roman" pitchFamily="18" charset="0"/>
                        </a:rPr>
                        <a:t>II. Tugas Tambahan dan Kreativitas/:</a:t>
                      </a:r>
                      <a:endParaRPr kumimoji="0" lang="id-ID" sz="18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 Tugas Tambahan</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98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b. Kreativitas</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158750">
                <a:tc rowSpan="2" grid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C00000"/>
                          </a:solidFill>
                          <a:effectLst/>
                          <a:latin typeface="Arial Narrow" pitchFamily="34" charset="0"/>
                          <a:cs typeface="Times New Roman" pitchFamily="18" charset="0"/>
                        </a:rPr>
                        <a:t>NILAI CAPAIAN SKP</a:t>
                      </a:r>
                      <a:endParaRPr kumimoji="0" lang="id-ID" sz="1200" b="0" i="0" u="none" strike="noStrike" cap="none" normalizeH="0" baseline="0" dirty="0" smtClean="0">
                        <a:ln>
                          <a:noFill/>
                        </a:ln>
                        <a:solidFill>
                          <a:srgbClr val="C000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2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211138">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200" b="0" i="0" u="none" strike="noStrike" cap="none" normalizeH="0" baseline="0" dirty="0" smtClean="0">
                        <a:ln>
                          <a:noFill/>
                        </a:ln>
                        <a:solidFill>
                          <a:srgbClr val="C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bl>
          </a:graphicData>
        </a:graphic>
      </p:graphicFrame>
      <p:graphicFrame>
        <p:nvGraphicFramePr>
          <p:cNvPr id="8" name="Group 1060"/>
          <p:cNvGraphicFramePr>
            <a:graphicFrameLocks noGrp="1"/>
          </p:cNvGraphicFramePr>
          <p:nvPr/>
        </p:nvGraphicFramePr>
        <p:xfrm>
          <a:off x="3205163" y="5426075"/>
          <a:ext cx="5715000" cy="1157605"/>
        </p:xfrm>
        <a:graphic>
          <a:graphicData uri="http://schemas.openxmlformats.org/drawingml/2006/table">
            <a:tbl>
              <a:tblPr/>
              <a:tblGrid>
                <a:gridCol w="3200400"/>
                <a:gridCol w="2514600"/>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Times New Roman" pitchFamily="18" charset="0"/>
                          <a:cs typeface="Times New Roman" pitchFamily="18" charset="0"/>
                        </a:rPr>
                        <a:t>Jakarta, 31 Desember 20</a:t>
                      </a:r>
                      <a:r>
                        <a:rPr kumimoji="0" lang="en-US" sz="1000" b="0" i="0" u="none" strike="noStrike" cap="none" normalizeH="0" baseline="0" dirty="0" smtClean="0">
                          <a:ln>
                            <a:noFill/>
                          </a:ln>
                          <a:solidFill>
                            <a:srgbClr val="C00000"/>
                          </a:solidFill>
                          <a:effectLst/>
                          <a:latin typeface="Times New Roman" pitchFamily="18" charset="0"/>
                          <a:cs typeface="Times New Roman" pitchFamily="18" charset="0"/>
                        </a:rPr>
                        <a:t>….</a:t>
                      </a:r>
                      <a:endParaRPr kumimoji="0" lang="id-ID" sz="1000" b="0" i="0" u="none" strike="noStrike" cap="none" normalizeH="0" baseline="0" dirty="0" smtClean="0">
                        <a:ln>
                          <a:noFill/>
                        </a:ln>
                        <a:solidFill>
                          <a:srgbClr val="C00000"/>
                        </a:solidFill>
                        <a:effectLst/>
                        <a:latin typeface="Arial" charset="0"/>
                      </a:endParaRPr>
                    </a:p>
                  </a:txBody>
                  <a:tcPr horzOverflow="overflow">
                    <a:lnL>
                      <a:noFill/>
                    </a:lnL>
                    <a:lnR cap="flat">
                      <a:noFill/>
                    </a:lnR>
                    <a:lnT cap="fla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Times New Roman" pitchFamily="18" charset="0"/>
                          <a:cs typeface="Times New Roman" pitchFamily="18" charset="0"/>
                        </a:rPr>
                        <a:t>Pejabat Penilai</a:t>
                      </a:r>
                      <a:endParaRPr kumimoji="0" lang="en-US" sz="10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C00000"/>
                        </a:solidFill>
                        <a:effectLst/>
                        <a:latin typeface="Times New Roman" pitchFamily="18" charset="0"/>
                        <a:cs typeface="Times New Roman" pitchFamily="18" charset="0"/>
                      </a:endParaRPr>
                    </a:p>
                  </a:txBody>
                  <a:tcPr horzOverflow="overflow">
                    <a:lnL>
                      <a:noFill/>
                    </a:lnL>
                    <a:lnR cap="flat">
                      <a:noFill/>
                    </a:lnR>
                    <a:lnT>
                      <a:noFill/>
                    </a:lnT>
                    <a:lnB>
                      <a:noFill/>
                    </a:lnB>
                    <a:lnTlToBr>
                      <a:noFill/>
                    </a:lnTlToBr>
                    <a:lnBlToTr>
                      <a:noFill/>
                    </a:lnBlToTr>
                    <a:noFill/>
                  </a:tcPr>
                </a:tc>
              </a:tr>
              <a:tr h="193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rgbClr val="C00000"/>
                          </a:solidFill>
                          <a:effectLst/>
                          <a:latin typeface="Times New Roman" pitchFamily="18" charset="0"/>
                          <a:cs typeface="Times New Roman" pitchFamily="18" charset="0"/>
                        </a:rPr>
                        <a:t>Nama</a:t>
                      </a:r>
                      <a:endParaRPr kumimoji="0" lang="id-ID" sz="1000" b="0" i="0" u="none" strike="noStrike" cap="none" normalizeH="0" baseline="0" dirty="0" smtClean="0">
                        <a:ln>
                          <a:noFill/>
                        </a:ln>
                        <a:solidFill>
                          <a:srgbClr val="C00000"/>
                        </a:solidFill>
                        <a:effectLst/>
                        <a:latin typeface="Arial" charset="0"/>
                      </a:endParaRPr>
                    </a:p>
                  </a:txBody>
                  <a:tcPr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C00000"/>
                          </a:solidFill>
                          <a:effectLst/>
                          <a:latin typeface="Times New Roman" pitchFamily="18" charset="0"/>
                          <a:cs typeface="Times New Roman" pitchFamily="18" charset="0"/>
                        </a:rPr>
                        <a:t>NIP. </a:t>
                      </a:r>
                      <a:endParaRPr kumimoji="0" lang="id-ID" sz="1000" b="0" i="0" u="none" strike="noStrike" cap="none" normalizeH="0" baseline="0" dirty="0" smtClean="0">
                        <a:ln>
                          <a:noFill/>
                        </a:ln>
                        <a:solidFill>
                          <a:srgbClr val="C00000"/>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3795" name="Rectangle 4"/>
          <p:cNvSpPr>
            <a:spLocks noChangeArrowheads="1"/>
          </p:cNvSpPr>
          <p:nvPr/>
        </p:nvSpPr>
        <p:spPr bwMode="auto">
          <a:xfrm>
            <a:off x="3348038" y="30163"/>
            <a:ext cx="4240071" cy="276999"/>
          </a:xfrm>
          <a:prstGeom prst="rect">
            <a:avLst/>
          </a:prstGeom>
          <a:noFill/>
          <a:ln w="9525">
            <a:noFill/>
            <a:miter lim="800000"/>
            <a:headEnd/>
            <a:tailEnd/>
          </a:ln>
        </p:spPr>
        <p:txBody>
          <a:bodyPr wrap="none" anchor="ctr">
            <a:spAutoFit/>
          </a:bodyPr>
          <a:lstStyle/>
          <a:p>
            <a:pPr algn="ctr"/>
            <a:r>
              <a:rPr lang="id-ID" sz="1200" b="1" dirty="0">
                <a:solidFill>
                  <a:srgbClr val="0033CC"/>
                </a:solidFill>
                <a:cs typeface="Times New Roman" pitchFamily="18" charset="0"/>
              </a:rPr>
              <a:t>PENILAIAN SASARAN KERJA </a:t>
            </a:r>
            <a:r>
              <a:rPr lang="en-US" sz="1200" b="1" dirty="0" smtClean="0">
                <a:solidFill>
                  <a:srgbClr val="0033CC"/>
                </a:solidFill>
                <a:cs typeface="Times New Roman" pitchFamily="18" charset="0"/>
              </a:rPr>
              <a:t> </a:t>
            </a:r>
            <a:r>
              <a:rPr lang="id-ID" sz="1200" b="1" dirty="0" smtClean="0">
                <a:solidFill>
                  <a:srgbClr val="0033CC"/>
                </a:solidFill>
                <a:cs typeface="Times New Roman" pitchFamily="18" charset="0"/>
              </a:rPr>
              <a:t>PEGAWAI </a:t>
            </a:r>
            <a:r>
              <a:rPr lang="id-ID" sz="1200" b="1" dirty="0">
                <a:solidFill>
                  <a:srgbClr val="0033CC"/>
                </a:solidFill>
                <a:cs typeface="Times New Roman" pitchFamily="18" charset="0"/>
              </a:rPr>
              <a:t>NEGERI SIPIL</a:t>
            </a:r>
            <a:endParaRPr lang="en-US" sz="1200" dirty="0">
              <a:solidFill>
                <a:srgbClr val="0033CC"/>
              </a:solidFill>
            </a:endParaRPr>
          </a:p>
        </p:txBody>
      </p:sp>
      <p:graphicFrame>
        <p:nvGraphicFramePr>
          <p:cNvPr id="5" name="Group 1059"/>
          <p:cNvGraphicFramePr>
            <a:graphicFrameLocks noGrp="1"/>
          </p:cNvGraphicFramePr>
          <p:nvPr/>
        </p:nvGraphicFramePr>
        <p:xfrm>
          <a:off x="179513" y="685800"/>
          <a:ext cx="8812086" cy="5211621"/>
        </p:xfrm>
        <a:graphic>
          <a:graphicData uri="http://schemas.openxmlformats.org/drawingml/2006/table">
            <a:tbl>
              <a:tblPr/>
              <a:tblGrid>
                <a:gridCol w="493633"/>
                <a:gridCol w="1743301"/>
                <a:gridCol w="247063"/>
                <a:gridCol w="495284"/>
                <a:gridCol w="493633"/>
                <a:gridCol w="493634"/>
                <a:gridCol w="520048"/>
                <a:gridCol w="467221"/>
                <a:gridCol w="534909"/>
                <a:gridCol w="432550"/>
                <a:gridCol w="554717"/>
                <a:gridCol w="531605"/>
                <a:gridCol w="1076421"/>
                <a:gridCol w="728067"/>
              </a:tblGrid>
              <a:tr h="2236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rgbClr val="0033CC"/>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NO</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I. Kegiatan Tugas Jabatan</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TARGET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REALISASI</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PENGHITUNGAN</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NILAI</a:t>
                      </a:r>
                      <a:endParaRPr kumimoji="0" lang="en-US" sz="1000" b="0" i="0" u="none" strike="noStrike" cap="none" normalizeH="0" baseline="0" smtClean="0">
                        <a:ln>
                          <a:noFill/>
                        </a:ln>
                        <a:solidFill>
                          <a:srgbClr val="00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CAPAIAN</a:t>
                      </a:r>
                      <a:endParaRPr kumimoji="0" lang="en-US" sz="1000" b="0" i="0" u="none" strike="noStrike" cap="none" normalizeH="0" baseline="0" smtClean="0">
                        <a:ln>
                          <a:noFill/>
                        </a:ln>
                        <a:solidFill>
                          <a:srgbClr val="00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SKP</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30751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Kuant/output</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Kuant/ output</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vMerge="1">
                  <a:txBody>
                    <a:bodyPr/>
                    <a:lstStyle/>
                    <a:p>
                      <a:endParaRPr lang="en-US"/>
                    </a:p>
                  </a:txBody>
                  <a:tcPr/>
                </a:tc>
                <a:tc vMerge="1">
                  <a:txBody>
                    <a:bodyPr/>
                    <a:lstStyle/>
                    <a:p>
                      <a:endParaRPr lang="en-US"/>
                    </a:p>
                  </a:txBody>
                  <a:tcPr/>
                </a:tc>
              </a:tr>
              <a:tr h="167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2</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3</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4</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5</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7</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8</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9</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10</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11</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12</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13</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14</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758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Menetapkan persetujuan kenaikan pangkat gol.ruang III/d ke bawah Prov. Lampung dan instansi vertikal.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5000 nota</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5000 nota</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85</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261,00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33CC"/>
                        </a:solidFill>
                        <a:effectLst/>
                        <a:latin typeface="Arial Narrow"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a:t>
                      </a: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7,00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2</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Menetapkan persetujuan peninjauan masa kerja gol.ruang III/d ke bawah Provinsi  Lampung dan Instansi vertikal</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25 nota</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25 nota</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8</a:t>
                      </a: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256,00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85,33</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3</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Menetapkan persetujuan mutasi lain-lain gol.ruang III/d ke bawah Provinsi Lampung dan instansi Vertikal</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20 nota</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20 nota</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8</a:t>
                      </a: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256,00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85,33</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3634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4</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Membuat konsep SK pindah Instansi pusat dan daerah</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cs typeface="Times New Roman" pitchFamily="18" charset="0"/>
                        </a:rPr>
                        <a:t>30 SK</a:t>
                      </a: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cs typeface="Times New Roman" pitchFamily="18" charset="0"/>
                        </a:rPr>
                        <a:t>30 SK</a:t>
                      </a: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charset="0"/>
                        </a:rPr>
                        <a:t>85</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2</a:t>
                      </a: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61</a:t>
                      </a: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a:t>
                      </a: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7,00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5032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5</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ea typeface="Times New Roman" pitchFamily="18" charset="0"/>
                          <a:cs typeface="Arial" charset="0"/>
                        </a:rPr>
                        <a:t>Membuat laporan kenaiakn pangkat, PMK, mutasi lain dan pindah instansi pusat dan daerah</a:t>
                      </a:r>
                      <a:endParaRPr kumimoji="0" lang="id-ID" sz="1000" b="0" i="0" u="none" strike="noStrike" cap="none" normalizeH="0" baseline="0" noProof="0" dirty="0" smtClean="0">
                        <a:ln>
                          <a:noFill/>
                        </a:ln>
                        <a:solidFill>
                          <a:srgbClr val="3333CC"/>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 lap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 lap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80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256</a:t>
                      </a: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a:t>
                      </a: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5,33</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3075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II. Tugas Tambahan dan Kreativitas :</a:t>
                      </a:r>
                      <a:endParaRPr kumimoji="0" lang="id-ID" sz="1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2236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 Tugas Tambahan</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2236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b. Kreativitas</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251604">
                <a:tc rowSpan="2" grid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NILAI CAPAIAN SKP</a:t>
                      </a:r>
                      <a:endParaRPr kumimoji="0" lang="id-ID" sz="12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8</a:t>
                      </a:r>
                      <a:r>
                        <a:rPr kumimoji="0" lang="en-US" sz="1200" b="1" i="0" u="none" strike="noStrike" cap="none" normalizeH="0" baseline="0" dirty="0" smtClean="0">
                          <a:ln>
                            <a:noFill/>
                          </a:ln>
                          <a:solidFill>
                            <a:srgbClr val="0033CC"/>
                          </a:solidFill>
                          <a:effectLst/>
                          <a:latin typeface="Arial Narrow" pitchFamily="34" charset="0"/>
                          <a:cs typeface="Times New Roman" pitchFamily="18" charset="0"/>
                        </a:rPr>
                        <a:t>6</a:t>
                      </a: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a:t>
                      </a:r>
                      <a:r>
                        <a:rPr kumimoji="0" lang="en-US" sz="1200" b="1" i="0" u="none" strike="noStrike" cap="none" normalizeH="0" baseline="0" dirty="0" smtClean="0">
                          <a:ln>
                            <a:noFill/>
                          </a:ln>
                          <a:solidFill>
                            <a:srgbClr val="0033CC"/>
                          </a:solidFill>
                          <a:effectLst/>
                          <a:latin typeface="Arial Narrow" pitchFamily="34" charset="0"/>
                          <a:cs typeface="Times New Roman" pitchFamily="18" charset="0"/>
                        </a:rPr>
                        <a:t>0</a:t>
                      </a: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0</a:t>
                      </a:r>
                      <a:endParaRPr kumimoji="0" lang="id-ID" sz="12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r h="251604">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(Baik)</a:t>
                      </a:r>
                      <a:endParaRPr kumimoji="0" lang="id-ID" sz="12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r>
            </a:tbl>
          </a:graphicData>
        </a:graphic>
      </p:graphicFrame>
      <p:sp>
        <p:nvSpPr>
          <p:cNvPr id="33960" name="Text Box 1057"/>
          <p:cNvSpPr txBox="1">
            <a:spLocks noChangeArrowheads="1"/>
          </p:cNvSpPr>
          <p:nvPr/>
        </p:nvSpPr>
        <p:spPr bwMode="auto">
          <a:xfrm>
            <a:off x="228600" y="304800"/>
            <a:ext cx="4376738" cy="274638"/>
          </a:xfrm>
          <a:prstGeom prst="rect">
            <a:avLst/>
          </a:prstGeom>
          <a:noFill/>
          <a:ln w="9525">
            <a:noFill/>
            <a:miter lim="800000"/>
            <a:headEnd/>
            <a:tailEnd/>
          </a:ln>
        </p:spPr>
        <p:txBody>
          <a:bodyPr>
            <a:spAutoFit/>
          </a:bodyPr>
          <a:lstStyle/>
          <a:p>
            <a:pPr>
              <a:spcBef>
                <a:spcPct val="50000"/>
              </a:spcBef>
            </a:pPr>
            <a:r>
              <a:rPr lang="id-ID" sz="1200" dirty="0">
                <a:solidFill>
                  <a:srgbClr val="0033CC"/>
                </a:solidFill>
              </a:rPr>
              <a:t>Jangka waktu penilaian 5 Januari s/d 31 Desember </a:t>
            </a:r>
            <a:r>
              <a:rPr lang="id-ID" sz="1200" dirty="0" smtClean="0">
                <a:solidFill>
                  <a:srgbClr val="0033CC"/>
                </a:solidFill>
              </a:rPr>
              <a:t>201</a:t>
            </a:r>
            <a:r>
              <a:rPr lang="en-US" sz="1200" dirty="0" smtClean="0">
                <a:solidFill>
                  <a:srgbClr val="0033CC"/>
                </a:solidFill>
              </a:rPr>
              <a:t>4</a:t>
            </a:r>
            <a:endParaRPr lang="id-ID" sz="1200" dirty="0">
              <a:solidFill>
                <a:srgbClr val="0033CC"/>
              </a:solidFill>
            </a:endParaRPr>
          </a:p>
        </p:txBody>
      </p:sp>
      <p:graphicFrame>
        <p:nvGraphicFramePr>
          <p:cNvPr id="7" name="Group 1060"/>
          <p:cNvGraphicFramePr>
            <a:graphicFrameLocks noGrp="1"/>
          </p:cNvGraphicFramePr>
          <p:nvPr/>
        </p:nvGraphicFramePr>
        <p:xfrm>
          <a:off x="2895600" y="5852160"/>
          <a:ext cx="5715000" cy="1005840"/>
        </p:xfrm>
        <a:graphic>
          <a:graphicData uri="http://schemas.openxmlformats.org/drawingml/2006/table">
            <a:tbl>
              <a:tblPr/>
              <a:tblGrid>
                <a:gridCol w="3200400"/>
                <a:gridCol w="2514600"/>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Jakarta, 31 Desember 201</a:t>
                      </a:r>
                      <a:r>
                        <a:rPr kumimoji="0" lang="en-US" sz="1000" b="0" i="0" u="none" strike="noStrike" cap="none" normalizeH="0" baseline="0" dirty="0" smtClean="0">
                          <a:ln>
                            <a:noFill/>
                          </a:ln>
                          <a:solidFill>
                            <a:srgbClr val="0033CC"/>
                          </a:solidFill>
                          <a:effectLst/>
                          <a:latin typeface="Times New Roman" pitchFamily="18" charset="0"/>
                          <a:cs typeface="Times New Roman" pitchFamily="18" charset="0"/>
                        </a:rPr>
                        <a:t>4</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Pejabat Penila</a:t>
                      </a:r>
                      <a:r>
                        <a:rPr kumimoji="0" lang="en-US" sz="1000" b="0" i="0" u="none" strike="noStrike" cap="none" normalizeH="0" baseline="0" dirty="0" err="1" smtClean="0">
                          <a:ln>
                            <a:noFill/>
                          </a:ln>
                          <a:solidFill>
                            <a:srgbClr val="0033CC"/>
                          </a:solidFill>
                          <a:effectLst/>
                          <a:latin typeface="Times New Roman" pitchFamily="18" charset="0"/>
                          <a:cs typeface="Times New Roman" pitchFamily="18" charset="0"/>
                        </a:rPr>
                        <a:t>i</a:t>
                      </a: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txBody>
                  <a:tcPr horzOverflow="overflow">
                    <a:lnL>
                      <a:noFill/>
                    </a:lnL>
                    <a:lnR cap="flat">
                      <a:noFill/>
                    </a:lnR>
                    <a:lnT>
                      <a:noFill/>
                    </a:lnT>
                    <a:lnB>
                      <a:noFill/>
                    </a:lnB>
                    <a:lnTlToBr>
                      <a:noFill/>
                    </a:lnTlToBr>
                    <a:lnBlToTr>
                      <a:noFill/>
                    </a:lnBlToTr>
                    <a:noFill/>
                  </a:tcPr>
                </a:tc>
              </a:tr>
              <a:tr h="193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a:t>
                      </a:r>
                      <a:r>
                        <a:rPr kumimoji="0" lang="sv-SE" sz="1000" b="0" i="0" u="sng" strike="noStrike" cap="none" normalizeH="0" baseline="0" dirty="0" smtClean="0">
                          <a:ln>
                            <a:noFill/>
                          </a:ln>
                          <a:solidFill>
                            <a:srgbClr val="0033CC"/>
                          </a:solidFill>
                          <a:effectLst/>
                          <a:latin typeface="Times New Roman" pitchFamily="18" charset="0"/>
                          <a:cs typeface="Times New Roman" pitchFamily="18" charset="0"/>
                        </a:rPr>
                        <a:t>Dra. Sri</a:t>
                      </a: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NIP. </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8" name="TextBox 7"/>
          <p:cNvSpPr txBox="1"/>
          <p:nvPr/>
        </p:nvSpPr>
        <p:spPr>
          <a:xfrm>
            <a:off x="7315200" y="1752600"/>
            <a:ext cx="838200" cy="369332"/>
          </a:xfrm>
          <a:prstGeom prst="rect">
            <a:avLst/>
          </a:prstGeom>
          <a:noFill/>
          <a:ln>
            <a:solidFill>
              <a:schemeClr val="tx1">
                <a:lumMod val="95000"/>
                <a:lumOff val="5000"/>
              </a:schemeClr>
            </a:solidFill>
          </a:ln>
        </p:spPr>
        <p:txBody>
          <a:bodyPr wrap="square" rtlCol="0">
            <a:spAutoFit/>
          </a:bodyPr>
          <a:lstStyle/>
          <a:p>
            <a:pPr algn="ctr"/>
            <a:r>
              <a:rPr lang="en-US" sz="900" u="sng" dirty="0" smtClean="0">
                <a:latin typeface="Arial Narrow" pitchFamily="34" charset="0"/>
              </a:rPr>
              <a:t>100+85+76</a:t>
            </a:r>
          </a:p>
          <a:p>
            <a:pPr algn="ctr"/>
            <a:r>
              <a:rPr lang="en-US" sz="900" dirty="0" smtClean="0">
                <a:latin typeface="Arial Narrow" pitchFamily="34" charset="0"/>
              </a:rPr>
              <a:t>3</a:t>
            </a:r>
            <a:endParaRPr lang="en-US" sz="900" dirty="0">
              <a:latin typeface="Arial Narrow"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7038" y="1582738"/>
            <a:ext cx="8229600" cy="5041900"/>
          </a:xfr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0800000" scaled="1"/>
            <a:tileRect/>
          </a:gradFill>
        </p:spPr>
        <p:txBody>
          <a:bodyPr rtlCol="0">
            <a:normAutofit/>
          </a:bodyPr>
          <a:lstStyle/>
          <a:p>
            <a:pPr marL="457200" indent="-457200" eaLnBrk="1" fontAlgn="auto" hangingPunct="1">
              <a:spcAft>
                <a:spcPts val="0"/>
              </a:spcAft>
              <a:buFont typeface="Arial" pitchFamily="34" charset="0"/>
              <a:buAutoNum type="arabicPeriod"/>
              <a:defRPr/>
            </a:pPr>
            <a:r>
              <a:rPr lang="id-ID" sz="2000" dirty="0" smtClean="0">
                <a:latin typeface="Berlin Sans FB" pitchFamily="34" charset="0"/>
              </a:rPr>
              <a:t>Nilai capaian SKP dinyatakan dengan angka dan keterangan sbb:</a:t>
            </a:r>
          </a:p>
          <a:p>
            <a:pPr marL="857250" lvl="1" indent="-457200" eaLnBrk="1" fontAlgn="auto" hangingPunct="1">
              <a:spcAft>
                <a:spcPts val="0"/>
              </a:spcAft>
              <a:buFont typeface="+mj-lt"/>
              <a:buAutoNum type="alphaLcParenR"/>
              <a:defRPr/>
            </a:pPr>
            <a:r>
              <a:rPr lang="id-ID" sz="2000" dirty="0" smtClean="0">
                <a:latin typeface="Berlin Sans FB" pitchFamily="34" charset="0"/>
              </a:rPr>
              <a:t>91 – ke atas : Sangat baik</a:t>
            </a:r>
          </a:p>
          <a:p>
            <a:pPr marL="857250" lvl="1" indent="-457200" eaLnBrk="1" fontAlgn="auto" hangingPunct="1">
              <a:spcAft>
                <a:spcPts val="0"/>
              </a:spcAft>
              <a:buFont typeface="+mj-lt"/>
              <a:buAutoNum type="alphaLcParenR"/>
              <a:defRPr/>
            </a:pPr>
            <a:r>
              <a:rPr lang="id-ID" sz="2000" dirty="0" smtClean="0">
                <a:latin typeface="Berlin Sans FB" pitchFamily="34" charset="0"/>
              </a:rPr>
              <a:t>76 – 90 : Baik</a:t>
            </a:r>
          </a:p>
          <a:p>
            <a:pPr marL="857250" lvl="1" indent="-457200" eaLnBrk="1" fontAlgn="auto" hangingPunct="1">
              <a:spcAft>
                <a:spcPts val="0"/>
              </a:spcAft>
              <a:buFont typeface="+mj-lt"/>
              <a:buAutoNum type="alphaLcParenR"/>
              <a:defRPr/>
            </a:pPr>
            <a:r>
              <a:rPr lang="id-ID" sz="2000" dirty="0" smtClean="0">
                <a:latin typeface="Berlin Sans FB" pitchFamily="34" charset="0"/>
              </a:rPr>
              <a:t>61 – 75 : Cukup</a:t>
            </a:r>
          </a:p>
          <a:p>
            <a:pPr marL="857250" lvl="1" indent="-457200" eaLnBrk="1" fontAlgn="auto" hangingPunct="1">
              <a:spcAft>
                <a:spcPts val="0"/>
              </a:spcAft>
              <a:buFont typeface="+mj-lt"/>
              <a:buAutoNum type="alphaLcParenR"/>
              <a:defRPr/>
            </a:pPr>
            <a:r>
              <a:rPr lang="id-ID" sz="2000" dirty="0" smtClean="0">
                <a:latin typeface="Berlin Sans FB" pitchFamily="34" charset="0"/>
              </a:rPr>
              <a:t>51 – 60 : Kurang</a:t>
            </a:r>
          </a:p>
          <a:p>
            <a:pPr marL="857250" lvl="1" indent="-457200" eaLnBrk="1" fontAlgn="auto" hangingPunct="1">
              <a:spcAft>
                <a:spcPts val="0"/>
              </a:spcAft>
              <a:buFont typeface="+mj-lt"/>
              <a:buAutoNum type="alphaLcParenR"/>
              <a:defRPr/>
            </a:pPr>
            <a:r>
              <a:rPr lang="id-ID" sz="2000" dirty="0" smtClean="0">
                <a:latin typeface="Berlin Sans FB" pitchFamily="34" charset="0"/>
              </a:rPr>
              <a:t>50 – ke bawah : Buruk</a:t>
            </a:r>
          </a:p>
          <a:p>
            <a:pPr marL="457200" indent="-457200" algn="just" eaLnBrk="1" fontAlgn="auto" hangingPunct="1">
              <a:spcAft>
                <a:spcPts val="0"/>
              </a:spcAft>
              <a:buFont typeface="Arial" pitchFamily="34" charset="0"/>
              <a:buNone/>
              <a:defRPr/>
            </a:pPr>
            <a:r>
              <a:rPr lang="id-ID" sz="2000" dirty="0" smtClean="0">
                <a:latin typeface="Berlin Sans FB" pitchFamily="34" charset="0"/>
              </a:rPr>
              <a:t>2. 	Penilaian SKP untuk setiap pelaksanaan kegiatan tugas jabatan diukur dengan 4 aspek, yaitu: aspek kuantitas, kualitas, waktu, dan biaya sbb:</a:t>
            </a:r>
          </a:p>
          <a:p>
            <a:pPr marL="457200" indent="-457200" algn="just" eaLnBrk="1" fontAlgn="auto" hangingPunct="1">
              <a:spcAft>
                <a:spcPts val="0"/>
              </a:spcAft>
              <a:buFont typeface="Arial" pitchFamily="34" charset="0"/>
              <a:buNone/>
              <a:defRPr/>
            </a:pPr>
            <a:r>
              <a:rPr lang="id-ID" sz="2000" dirty="0" smtClean="0">
                <a:latin typeface="Berlin Sans FB" pitchFamily="34" charset="0"/>
              </a:rPr>
              <a:t>	a. </a:t>
            </a:r>
            <a:r>
              <a:rPr lang="id-ID" sz="2000" b="1" dirty="0" smtClean="0">
                <a:latin typeface="Berlin Sans FB" pitchFamily="34" charset="0"/>
              </a:rPr>
              <a:t>Aspek Kuantitas </a:t>
            </a:r>
            <a:r>
              <a:rPr lang="id-ID" sz="2000" dirty="0" smtClean="0">
                <a:latin typeface="Berlin Sans FB" pitchFamily="34" charset="0"/>
              </a:rPr>
              <a:t>=  </a:t>
            </a:r>
            <a:r>
              <a:rPr lang="id-ID" sz="2000" u="sng" dirty="0" smtClean="0">
                <a:latin typeface="Berlin Sans FB" pitchFamily="34" charset="0"/>
              </a:rPr>
              <a:t>Realisasi Output (RO)</a:t>
            </a:r>
            <a:r>
              <a:rPr lang="id-ID" sz="2000" dirty="0" smtClean="0">
                <a:latin typeface="Berlin Sans FB" pitchFamily="34" charset="0"/>
              </a:rPr>
              <a:t>    x 100</a:t>
            </a:r>
          </a:p>
          <a:p>
            <a:pPr algn="just" eaLnBrk="1" fontAlgn="auto" hangingPunct="1">
              <a:spcAft>
                <a:spcPts val="0"/>
              </a:spcAft>
              <a:buFont typeface="Arial" pitchFamily="34" charset="0"/>
              <a:buNone/>
              <a:defRPr/>
            </a:pPr>
            <a:r>
              <a:rPr lang="id-ID" sz="2000" dirty="0" smtClean="0">
                <a:latin typeface="Berlin Sans FB" pitchFamily="34" charset="0"/>
              </a:rPr>
              <a:t> 				</a:t>
            </a:r>
            <a:r>
              <a:rPr lang="en-US" sz="2000" dirty="0" smtClean="0">
                <a:latin typeface="Berlin Sans FB" pitchFamily="34" charset="0"/>
              </a:rPr>
              <a:t>      </a:t>
            </a:r>
            <a:r>
              <a:rPr lang="id-ID" sz="2000" dirty="0" smtClean="0">
                <a:latin typeface="Berlin Sans FB" pitchFamily="34" charset="0"/>
              </a:rPr>
              <a:t>Target Output (TO)</a:t>
            </a:r>
          </a:p>
          <a:p>
            <a:pPr algn="just" eaLnBrk="1" fontAlgn="auto" hangingPunct="1">
              <a:spcAft>
                <a:spcPts val="0"/>
              </a:spcAft>
              <a:buFont typeface="Arial" pitchFamily="34" charset="0"/>
              <a:buNone/>
              <a:defRPr/>
            </a:pPr>
            <a:endParaRPr lang="id-ID" sz="2000" dirty="0" smtClean="0">
              <a:latin typeface="Berlin Sans FB" pitchFamily="34" charset="0"/>
            </a:endParaRPr>
          </a:p>
          <a:p>
            <a:pPr algn="just" eaLnBrk="1" fontAlgn="auto" hangingPunct="1">
              <a:spcAft>
                <a:spcPts val="0"/>
              </a:spcAft>
              <a:buFont typeface="Arial" pitchFamily="34" charset="0"/>
              <a:buNone/>
              <a:defRPr/>
            </a:pPr>
            <a:r>
              <a:rPr lang="id-ID" sz="2000" dirty="0" smtClean="0">
                <a:latin typeface="Berlin Sans FB" pitchFamily="34" charset="0"/>
              </a:rPr>
              <a:t>	  b. </a:t>
            </a:r>
            <a:r>
              <a:rPr lang="id-ID" sz="2000" b="1" dirty="0" smtClean="0">
                <a:latin typeface="Berlin Sans FB" pitchFamily="34" charset="0"/>
              </a:rPr>
              <a:t>Aspek Kualitas </a:t>
            </a:r>
            <a:r>
              <a:rPr lang="id-ID" sz="2000" dirty="0" smtClean="0">
                <a:latin typeface="Berlin Sans FB" pitchFamily="34" charset="0"/>
              </a:rPr>
              <a:t>=    </a:t>
            </a:r>
            <a:r>
              <a:rPr lang="id-ID" sz="2000" u="sng" dirty="0" smtClean="0">
                <a:latin typeface="Berlin Sans FB" pitchFamily="34" charset="0"/>
              </a:rPr>
              <a:t>Realisasi Kualitas (RK)</a:t>
            </a:r>
            <a:r>
              <a:rPr lang="id-ID" sz="2000" dirty="0" smtClean="0">
                <a:latin typeface="Berlin Sans FB" pitchFamily="34" charset="0"/>
              </a:rPr>
              <a:t>    x 100</a:t>
            </a:r>
          </a:p>
          <a:p>
            <a:pPr algn="just" eaLnBrk="1" fontAlgn="auto" hangingPunct="1">
              <a:spcAft>
                <a:spcPts val="0"/>
              </a:spcAft>
              <a:buFont typeface="Arial" pitchFamily="34" charset="0"/>
              <a:buNone/>
              <a:defRPr/>
            </a:pPr>
            <a:r>
              <a:rPr lang="id-ID" sz="2000" dirty="0" smtClean="0">
                <a:latin typeface="Berlin Sans FB" pitchFamily="34" charset="0"/>
              </a:rPr>
              <a:t>				</a:t>
            </a:r>
            <a:r>
              <a:rPr lang="en-US" sz="2000" dirty="0" smtClean="0">
                <a:latin typeface="Berlin Sans FB" pitchFamily="34" charset="0"/>
              </a:rPr>
              <a:t>     </a:t>
            </a:r>
            <a:r>
              <a:rPr lang="id-ID" sz="2000" dirty="0" smtClean="0">
                <a:latin typeface="Berlin Sans FB" pitchFamily="34" charset="0"/>
              </a:rPr>
              <a:t>Target Kualitas (TK)</a:t>
            </a:r>
          </a:p>
        </p:txBody>
      </p:sp>
      <p:sp>
        <p:nvSpPr>
          <p:cNvPr id="6" name="Cloud Callout 5"/>
          <p:cNvSpPr/>
          <p:nvPr/>
        </p:nvSpPr>
        <p:spPr>
          <a:xfrm>
            <a:off x="1143000" y="176213"/>
            <a:ext cx="6477000" cy="914400"/>
          </a:xfrm>
          <a:prstGeom prst="cloudCallout">
            <a:avLst>
              <a:gd name="adj1" fmla="val -22199"/>
              <a:gd name="adj2" fmla="val 81855"/>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dirty="0"/>
          </a:p>
        </p:txBody>
      </p:sp>
      <p:sp>
        <p:nvSpPr>
          <p:cNvPr id="34820" name="TextBox 6"/>
          <p:cNvSpPr txBox="1">
            <a:spLocks noChangeArrowheads="1"/>
          </p:cNvSpPr>
          <p:nvPr/>
        </p:nvSpPr>
        <p:spPr bwMode="auto">
          <a:xfrm>
            <a:off x="2511425" y="381000"/>
            <a:ext cx="3657600" cy="461963"/>
          </a:xfrm>
          <a:prstGeom prst="rect">
            <a:avLst/>
          </a:prstGeom>
          <a:noFill/>
          <a:ln w="9525">
            <a:noFill/>
            <a:miter lim="800000"/>
            <a:headEnd/>
            <a:tailEnd/>
          </a:ln>
        </p:spPr>
        <p:txBody>
          <a:bodyPr>
            <a:spAutoFit/>
          </a:bodyPr>
          <a:lstStyle/>
          <a:p>
            <a:r>
              <a:rPr lang="id-ID" sz="2400">
                <a:solidFill>
                  <a:srgbClr val="C00000"/>
                </a:solidFill>
                <a:latin typeface="Aharoni" pitchFamily="2" charset="-79"/>
                <a:cs typeface="Aharoni" pitchFamily="2" charset="-79"/>
              </a:rPr>
              <a:t>Tata Cara Penilaian SKP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0" y="0"/>
            <a:ext cx="9144000" cy="6858000"/>
          </a:xfrm>
          <a:gradFill rotWithShape="0">
            <a:gsLst>
              <a:gs pos="0">
                <a:srgbClr val="CCCCFF"/>
              </a:gs>
              <a:gs pos="17999">
                <a:srgbClr val="99CCFF"/>
              </a:gs>
              <a:gs pos="36000">
                <a:srgbClr val="9966FF"/>
              </a:gs>
              <a:gs pos="61000">
                <a:srgbClr val="CC99FF"/>
              </a:gs>
              <a:gs pos="82001">
                <a:srgbClr val="99CCFF"/>
              </a:gs>
              <a:gs pos="100000">
                <a:srgbClr val="CCCCFF"/>
              </a:gs>
            </a:gsLst>
            <a:lin ang="18900000"/>
          </a:gradFill>
        </p:spPr>
        <p:txBody>
          <a:bodyPr/>
          <a:lstStyle/>
          <a:p>
            <a:pPr algn="just" eaLnBrk="1" hangingPunct="1">
              <a:buFont typeface="Arial" charset="0"/>
              <a:buNone/>
            </a:pPr>
            <a:r>
              <a:rPr lang="en-US" sz="2000" dirty="0" smtClean="0"/>
              <a:t>.</a:t>
            </a:r>
          </a:p>
        </p:txBody>
      </p:sp>
      <p:graphicFrame>
        <p:nvGraphicFramePr>
          <p:cNvPr id="5" name="Table 4"/>
          <p:cNvGraphicFramePr>
            <a:graphicFrameLocks noGrp="1"/>
          </p:cNvGraphicFramePr>
          <p:nvPr/>
        </p:nvGraphicFramePr>
        <p:xfrm>
          <a:off x="565150" y="1527175"/>
          <a:ext cx="8153400" cy="4114800"/>
        </p:xfrm>
        <a:graphic>
          <a:graphicData uri="http://schemas.openxmlformats.org/drawingml/2006/table">
            <a:tbl>
              <a:tblPr firstRow="1" bandRow="1">
                <a:tableStyleId>{5C22544A-7EE6-4342-B048-85BDC9FD1C3A}</a:tableStyleId>
              </a:tblPr>
              <a:tblGrid>
                <a:gridCol w="1143000"/>
                <a:gridCol w="7010400"/>
              </a:tblGrid>
              <a:tr h="370840">
                <a:tc>
                  <a:txBody>
                    <a:bodyPr/>
                    <a:lstStyle/>
                    <a:p>
                      <a:pPr algn="ctr"/>
                      <a:r>
                        <a:rPr lang="id-ID" noProof="0" dirty="0" smtClean="0">
                          <a:solidFill>
                            <a:srgbClr val="0070C0"/>
                          </a:solidFill>
                        </a:rPr>
                        <a:t>Kriteria Nilai</a:t>
                      </a:r>
                      <a:endParaRPr lang="id-ID" noProof="0" dirty="0">
                        <a:solidFill>
                          <a:srgbClr val="0070C0"/>
                        </a:solidFill>
                      </a:endParaRPr>
                    </a:p>
                  </a:txBody>
                  <a:tcPr>
                    <a:solidFill>
                      <a:schemeClr val="accent3">
                        <a:lumMod val="60000"/>
                        <a:lumOff val="40000"/>
                      </a:schemeClr>
                    </a:solidFill>
                  </a:tcPr>
                </a:tc>
                <a:tc>
                  <a:txBody>
                    <a:bodyPr/>
                    <a:lstStyle/>
                    <a:p>
                      <a:pPr algn="ctr"/>
                      <a:r>
                        <a:rPr lang="id-ID" noProof="0" dirty="0" smtClean="0">
                          <a:solidFill>
                            <a:srgbClr val="0070C0"/>
                          </a:solidFill>
                        </a:rPr>
                        <a:t>Keterangan</a:t>
                      </a:r>
                      <a:endParaRPr lang="id-ID" noProof="0" dirty="0">
                        <a:solidFill>
                          <a:srgbClr val="0070C0"/>
                        </a:solidFill>
                      </a:endParaRPr>
                    </a:p>
                  </a:txBody>
                  <a:tcPr anchor="ctr">
                    <a:solidFill>
                      <a:schemeClr val="accent3">
                        <a:lumMod val="60000"/>
                        <a:lumOff val="40000"/>
                      </a:schemeClr>
                    </a:solidFill>
                  </a:tcPr>
                </a:tc>
              </a:tr>
              <a:tr h="370840">
                <a:tc>
                  <a:txBody>
                    <a:bodyPr/>
                    <a:lstStyle/>
                    <a:p>
                      <a:pPr algn="ctr"/>
                      <a:r>
                        <a:rPr lang="id-ID" noProof="0" dirty="0" smtClean="0"/>
                        <a:t>91 - 100</a:t>
                      </a:r>
                      <a:endParaRPr lang="id-ID" noProof="0" dirty="0"/>
                    </a:p>
                  </a:txBody>
                  <a:tcPr/>
                </a:tc>
                <a:tc>
                  <a:txBody>
                    <a:bodyPr/>
                    <a:lstStyle/>
                    <a:p>
                      <a:pPr algn="just"/>
                      <a:r>
                        <a:rPr lang="id-ID" noProof="0" dirty="0" smtClean="0"/>
                        <a:t>Hasil kerja sempurna, tidak ada kesalahan, tidak ada revisi, dan pelayanan di atas standar yg ditentukan dll.</a:t>
                      </a:r>
                      <a:endParaRPr lang="id-ID" noProof="0" dirty="0"/>
                    </a:p>
                  </a:txBody>
                  <a:tcPr/>
                </a:tc>
              </a:tr>
              <a:tr h="370840">
                <a:tc>
                  <a:txBody>
                    <a:bodyPr/>
                    <a:lstStyle/>
                    <a:p>
                      <a:pPr algn="ctr"/>
                      <a:r>
                        <a:rPr lang="id-ID" noProof="0" dirty="0" smtClean="0"/>
                        <a:t>76 - 90</a:t>
                      </a:r>
                      <a:endParaRPr lang="id-ID" noProof="0" dirty="0"/>
                    </a:p>
                  </a:txBody>
                  <a:tcPr/>
                </a:tc>
                <a:tc>
                  <a:txBody>
                    <a:bodyPr/>
                    <a:lstStyle/>
                    <a:p>
                      <a:pPr algn="just"/>
                      <a:r>
                        <a:rPr lang="id-ID" noProof="0" dirty="0" smtClean="0"/>
                        <a:t>Hasil kerja mempunya 1 atau 2 kesalahan kecil, tidak ada kesalahan besar, revisi, dan pelayanan sesuai standar yg telah ditentukan dll. </a:t>
                      </a:r>
                      <a:endParaRPr lang="id-ID" noProof="0" dirty="0"/>
                    </a:p>
                  </a:txBody>
                  <a:tcPr/>
                </a:tc>
              </a:tr>
              <a:tr h="370840">
                <a:tc>
                  <a:txBody>
                    <a:bodyPr/>
                    <a:lstStyle/>
                    <a:p>
                      <a:pPr algn="ctr"/>
                      <a:r>
                        <a:rPr lang="id-ID" noProof="0" dirty="0" smtClean="0"/>
                        <a:t>61 - 75</a:t>
                      </a:r>
                      <a:endParaRPr lang="id-ID" noProof="0" dirty="0"/>
                    </a:p>
                  </a:txBody>
                  <a:tcPr/>
                </a:tc>
                <a:tc>
                  <a:txBody>
                    <a:bodyPr/>
                    <a:lstStyle/>
                    <a:p>
                      <a:pPr algn="just"/>
                      <a:r>
                        <a:rPr lang="id-ID" noProof="0" dirty="0" smtClean="0"/>
                        <a:t>Hasil kerja mempunyai 3 atau 4 kesalahan</a:t>
                      </a:r>
                      <a:r>
                        <a:rPr lang="id-ID" baseline="0" noProof="0" dirty="0" smtClean="0"/>
                        <a:t> kecil, dan tidak ada kesalahan besar, revisi, dan pelayanan cukup memenuhi standar yg ditentukan</a:t>
                      </a:r>
                      <a:endParaRPr lang="id-ID" noProof="0" dirty="0"/>
                    </a:p>
                  </a:txBody>
                  <a:tcPr/>
                </a:tc>
              </a:tr>
              <a:tr h="370840">
                <a:tc>
                  <a:txBody>
                    <a:bodyPr/>
                    <a:lstStyle/>
                    <a:p>
                      <a:pPr algn="ctr"/>
                      <a:r>
                        <a:rPr lang="id-ID" noProof="0" dirty="0" smtClean="0"/>
                        <a:t>51 -60</a:t>
                      </a:r>
                      <a:endParaRPr lang="id-ID" noProof="0" dirty="0"/>
                    </a:p>
                  </a:txBody>
                  <a:tcPr/>
                </a:tc>
                <a:tc>
                  <a:txBody>
                    <a:bodyPr/>
                    <a:lstStyle/>
                    <a:p>
                      <a:pPr algn="just"/>
                      <a:r>
                        <a:rPr lang="id-ID" noProof="0" smtClean="0"/>
                        <a:t>Hasil kerja mempunyai 5 kesalahan kecil dan ada kesalahan besar, revisi, dan pelayanan tidak cukup memenuhi standar yg ditentukan dll.</a:t>
                      </a:r>
                      <a:endParaRPr lang="id-ID" noProof="0"/>
                    </a:p>
                  </a:txBody>
                  <a:tcPr/>
                </a:tc>
              </a:tr>
              <a:tr h="370840">
                <a:tc>
                  <a:txBody>
                    <a:bodyPr/>
                    <a:lstStyle/>
                    <a:p>
                      <a:pPr algn="ctr"/>
                      <a:r>
                        <a:rPr lang="id-ID" noProof="0" dirty="0" smtClean="0"/>
                        <a:t>50 ke bawah</a:t>
                      </a:r>
                      <a:endParaRPr lang="id-ID" noProof="0" dirty="0"/>
                    </a:p>
                  </a:txBody>
                  <a:tcPr/>
                </a:tc>
                <a:tc>
                  <a:txBody>
                    <a:bodyPr/>
                    <a:lstStyle/>
                    <a:p>
                      <a:r>
                        <a:rPr lang="id-ID" noProof="0" dirty="0" smtClean="0"/>
                        <a:t>Hasil kerja mempunyai lebih dari 5 kesalahan kecil dan ada kesalahan besar, kurang memuaskan, revisi, pelayanan di bawah standar yg ditentukan dll.</a:t>
                      </a:r>
                      <a:endParaRPr lang="id-ID" noProof="0" dirty="0"/>
                    </a:p>
                  </a:txBody>
                  <a:tcPr/>
                </a:tc>
              </a:tr>
            </a:tbl>
          </a:graphicData>
        </a:graphic>
      </p:graphicFrame>
      <p:sp>
        <p:nvSpPr>
          <p:cNvPr id="6" name="Right Arrow 5"/>
          <p:cNvSpPr/>
          <p:nvPr/>
        </p:nvSpPr>
        <p:spPr>
          <a:xfrm>
            <a:off x="73024" y="-9526"/>
            <a:ext cx="6937375" cy="1533525"/>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35867" name="TextBox 6"/>
          <p:cNvSpPr txBox="1">
            <a:spLocks noChangeArrowheads="1"/>
          </p:cNvSpPr>
          <p:nvPr/>
        </p:nvSpPr>
        <p:spPr bwMode="auto">
          <a:xfrm>
            <a:off x="304800" y="609600"/>
            <a:ext cx="5715000" cy="369332"/>
          </a:xfrm>
          <a:prstGeom prst="rect">
            <a:avLst/>
          </a:prstGeom>
          <a:noFill/>
          <a:ln w="9525">
            <a:noFill/>
            <a:miter lim="800000"/>
            <a:headEnd/>
            <a:tailEnd/>
          </a:ln>
        </p:spPr>
        <p:txBody>
          <a:bodyPr wrap="square" anchor="ctr">
            <a:spAutoFit/>
          </a:bodyPr>
          <a:lstStyle/>
          <a:p>
            <a:r>
              <a:rPr lang="id-ID" dirty="0">
                <a:latin typeface="Berlin Sans FB" pitchFamily="34" charset="0"/>
              </a:rPr>
              <a:t>Untuk menilai kualitas output, digunakan kriteria sbb :</a:t>
            </a:r>
          </a:p>
        </p:txBody>
      </p:sp>
      <p:sp>
        <p:nvSpPr>
          <p:cNvPr id="8" name="Down Arrow 7"/>
          <p:cNvSpPr/>
          <p:nvPr/>
        </p:nvSpPr>
        <p:spPr>
          <a:xfrm>
            <a:off x="6858000" y="685800"/>
            <a:ext cx="1752600" cy="762000"/>
          </a:xfrm>
          <a:prstGeom prst="down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609600" y="4951413"/>
            <a:ext cx="8001000" cy="1754187"/>
          </a:xfrm>
          <a:prstGeom prst="rect">
            <a:avLst/>
          </a:prstGeom>
          <a:noFill/>
          <a:ln w="9525">
            <a:noFill/>
            <a:miter lim="800000"/>
            <a:headEnd/>
            <a:tailEnd/>
          </a:ln>
        </p:spPr>
        <p:txBody>
          <a:bodyPr>
            <a:spAutoFit/>
          </a:bodyPr>
          <a:lstStyle/>
          <a:p>
            <a:pPr>
              <a:buFont typeface="Arial" charset="0"/>
              <a:buNone/>
            </a:pPr>
            <a:r>
              <a:rPr lang="en-US"/>
              <a:t>	</a:t>
            </a:r>
          </a:p>
          <a:p>
            <a:pPr>
              <a:buFont typeface="Arial" charset="0"/>
              <a:buNone/>
            </a:pPr>
            <a:endParaRPr lang="en-US"/>
          </a:p>
          <a:p>
            <a:pPr>
              <a:buFont typeface="Arial" charset="0"/>
              <a:buNone/>
            </a:pPr>
            <a:endParaRPr lang="en-US"/>
          </a:p>
          <a:p>
            <a:pPr algn="just">
              <a:buFont typeface="Arial" charset="0"/>
              <a:buNone/>
            </a:pPr>
            <a:endParaRPr lang="en-US"/>
          </a:p>
          <a:p>
            <a:pPr algn="just">
              <a:buFont typeface="Arial" charset="0"/>
              <a:buNone/>
            </a:pPr>
            <a:endParaRPr lang="en-US"/>
          </a:p>
          <a:p>
            <a:pPr algn="just">
              <a:buFont typeface="Arial" charset="0"/>
              <a:buNone/>
            </a:pPr>
            <a:endParaRPr lang="en-US"/>
          </a:p>
        </p:txBody>
      </p:sp>
      <p:sp>
        <p:nvSpPr>
          <p:cNvPr id="36867" name="Rectangle 4"/>
          <p:cNvSpPr>
            <a:spLocks noChangeArrowheads="1"/>
          </p:cNvSpPr>
          <p:nvPr/>
        </p:nvSpPr>
        <p:spPr bwMode="auto">
          <a:xfrm>
            <a:off x="282575" y="228600"/>
            <a:ext cx="1868488" cy="369888"/>
          </a:xfrm>
          <a:prstGeom prst="rect">
            <a:avLst/>
          </a:prstGeom>
          <a:noFill/>
          <a:ln w="9525">
            <a:noFill/>
            <a:miter lim="800000"/>
            <a:headEnd/>
            <a:tailEnd/>
          </a:ln>
        </p:spPr>
        <p:txBody>
          <a:bodyPr wrap="none">
            <a:spAutoFit/>
          </a:bodyPr>
          <a:lstStyle/>
          <a:p>
            <a:pPr>
              <a:buFont typeface="Arial" charset="0"/>
              <a:buNone/>
            </a:pPr>
            <a:r>
              <a:rPr lang="id-ID"/>
              <a:t>c. </a:t>
            </a:r>
            <a:r>
              <a:rPr lang="id-ID" b="1"/>
              <a:t>Aspek Waktu</a:t>
            </a:r>
          </a:p>
        </p:txBody>
      </p:sp>
      <p:sp>
        <p:nvSpPr>
          <p:cNvPr id="36868" name="Rectangle 5"/>
          <p:cNvSpPr>
            <a:spLocks noChangeArrowheads="1"/>
          </p:cNvSpPr>
          <p:nvPr/>
        </p:nvSpPr>
        <p:spPr bwMode="auto">
          <a:xfrm>
            <a:off x="461963" y="622300"/>
            <a:ext cx="8077200" cy="368300"/>
          </a:xfrm>
          <a:prstGeom prst="rect">
            <a:avLst/>
          </a:prstGeom>
          <a:noFill/>
          <a:ln w="9525">
            <a:noFill/>
            <a:miter lim="800000"/>
            <a:headEnd/>
            <a:tailEnd/>
          </a:ln>
        </p:spPr>
        <p:txBody>
          <a:bodyPr>
            <a:spAutoFit/>
          </a:bodyPr>
          <a:lstStyle/>
          <a:p>
            <a:pPr>
              <a:buFont typeface="Arial" charset="0"/>
              <a:buNone/>
            </a:pPr>
            <a:r>
              <a:rPr lang="id-ID">
                <a:latin typeface="Berlin Sans FB" pitchFamily="34" charset="0"/>
              </a:rPr>
              <a:t>1. Jika kegiatan tidak dilakukan maka realisasi waktu 0 (nol)</a:t>
            </a:r>
            <a:r>
              <a:rPr lang="en-US">
                <a:latin typeface="Berlin Sans FB" pitchFamily="34" charset="0"/>
              </a:rPr>
              <a:t> :</a:t>
            </a:r>
            <a:endParaRPr lang="id-ID">
              <a:latin typeface="Berlin Sans FB" pitchFamily="34" charset="0"/>
            </a:endParaRPr>
          </a:p>
        </p:txBody>
      </p:sp>
      <p:sp>
        <p:nvSpPr>
          <p:cNvPr id="36869" name="Rectangle 6"/>
          <p:cNvSpPr>
            <a:spLocks noChangeArrowheads="1"/>
          </p:cNvSpPr>
          <p:nvPr/>
        </p:nvSpPr>
        <p:spPr bwMode="auto">
          <a:xfrm>
            <a:off x="492125" y="1920875"/>
            <a:ext cx="7543800" cy="646113"/>
          </a:xfrm>
          <a:prstGeom prst="rect">
            <a:avLst/>
          </a:prstGeom>
          <a:noFill/>
          <a:ln w="9525">
            <a:noFill/>
            <a:miter lim="800000"/>
            <a:headEnd/>
            <a:tailEnd/>
          </a:ln>
        </p:spPr>
        <p:txBody>
          <a:bodyPr>
            <a:spAutoFit/>
          </a:bodyPr>
          <a:lstStyle/>
          <a:p>
            <a:pPr marL="280988" indent="-280988" algn="just">
              <a:buFont typeface="Arial" charset="0"/>
              <a:buNone/>
            </a:pPr>
            <a:r>
              <a:rPr lang="id-ID">
                <a:latin typeface="Berlin Sans FB" pitchFamily="34" charset="0"/>
              </a:rPr>
              <a:t>2. Jika aspek waktu yg tingkat efisiensinya ≤ 24 % diberikan nilai baik sampai dengan sangat baik</a:t>
            </a:r>
            <a:r>
              <a:rPr lang="en-US">
                <a:latin typeface="Berlin Sans FB" pitchFamily="34" charset="0"/>
              </a:rPr>
              <a:t> :</a:t>
            </a:r>
            <a:r>
              <a:rPr lang="id-ID">
                <a:latin typeface="Berlin Sans FB" pitchFamily="34" charset="0"/>
              </a:rPr>
              <a:t>	</a:t>
            </a:r>
          </a:p>
        </p:txBody>
      </p:sp>
      <p:sp>
        <p:nvSpPr>
          <p:cNvPr id="36870" name="Rectangle 7"/>
          <p:cNvSpPr>
            <a:spLocks noChangeArrowheads="1"/>
          </p:cNvSpPr>
          <p:nvPr/>
        </p:nvSpPr>
        <p:spPr bwMode="auto">
          <a:xfrm>
            <a:off x="457200" y="3505200"/>
            <a:ext cx="7010400" cy="646112"/>
          </a:xfrm>
          <a:prstGeom prst="rect">
            <a:avLst/>
          </a:prstGeom>
          <a:noFill/>
          <a:ln w="9525">
            <a:noFill/>
            <a:miter lim="800000"/>
            <a:headEnd/>
            <a:tailEnd/>
          </a:ln>
        </p:spPr>
        <p:txBody>
          <a:bodyPr>
            <a:spAutoFit/>
          </a:bodyPr>
          <a:lstStyle/>
          <a:p>
            <a:pPr marL="236538" indent="-236538" algn="just">
              <a:buFont typeface="Arial" charset="0"/>
              <a:buNone/>
            </a:pPr>
            <a:r>
              <a:rPr lang="id-ID">
                <a:latin typeface="Berlin Sans FB" pitchFamily="34" charset="0"/>
              </a:rPr>
              <a:t>3. Jika aspek waktu yg tingkat efisiensinya &gt; 24 % diberikan nilai cukup sampai dengan buruk</a:t>
            </a:r>
            <a:r>
              <a:rPr lang="en-US">
                <a:latin typeface="Berlin Sans FB" pitchFamily="34" charset="0"/>
              </a:rPr>
              <a:t> :</a:t>
            </a:r>
            <a:endParaRPr lang="id-ID">
              <a:latin typeface="Berlin Sans FB" pitchFamily="34" charset="0"/>
            </a:endParaRPr>
          </a:p>
        </p:txBody>
      </p:sp>
      <p:grpSp>
        <p:nvGrpSpPr>
          <p:cNvPr id="36871" name="Group 30"/>
          <p:cNvGrpSpPr>
            <a:grpSpLocks/>
          </p:cNvGrpSpPr>
          <p:nvPr/>
        </p:nvGrpSpPr>
        <p:grpSpPr bwMode="auto">
          <a:xfrm>
            <a:off x="762000" y="4114800"/>
            <a:ext cx="7924800" cy="1143000"/>
            <a:chOff x="840470" y="4159250"/>
            <a:chExt cx="7732058" cy="1066800"/>
          </a:xfrm>
        </p:grpSpPr>
        <p:sp>
          <p:nvSpPr>
            <p:cNvPr id="11" name="Rectangle 10"/>
            <p:cNvSpPr/>
            <p:nvPr/>
          </p:nvSpPr>
          <p:spPr>
            <a:xfrm>
              <a:off x="840470" y="4159250"/>
              <a:ext cx="7732058" cy="10668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  </a:t>
              </a:r>
              <a:r>
                <a:rPr lang="en-US" dirty="0">
                  <a:solidFill>
                    <a:schemeClr val="tx1"/>
                  </a:solidFill>
                  <a:latin typeface="Berlin Sans FB" pitchFamily="34" charset="0"/>
                </a:rPr>
                <a:t>     </a:t>
              </a:r>
              <a:r>
                <a:rPr lang="en-US" dirty="0" smtClean="0">
                  <a:solidFill>
                    <a:schemeClr val="tx1"/>
                  </a:solidFill>
                  <a:latin typeface="Berlin Sans FB" pitchFamily="34" charset="0"/>
                </a:rPr>
                <a:t>     </a:t>
              </a:r>
              <a:r>
                <a:rPr lang="id-ID" u="sng" dirty="0" smtClean="0">
                  <a:solidFill>
                    <a:schemeClr val="tx1"/>
                  </a:solidFill>
                  <a:latin typeface="Berlin Sans FB" pitchFamily="34" charset="0"/>
                </a:rPr>
                <a:t>1,76 </a:t>
              </a:r>
              <a:r>
                <a:rPr lang="id-ID" u="sng" dirty="0">
                  <a:solidFill>
                    <a:schemeClr val="tx1"/>
                  </a:solidFill>
                  <a:latin typeface="Berlin Sans FB" pitchFamily="34" charset="0"/>
                </a:rPr>
                <a:t>x Target Waktu (TW) – Realisasi Waktu (RW)</a:t>
              </a:r>
              <a:r>
                <a:rPr lang="id-ID" dirty="0">
                  <a:solidFill>
                    <a:schemeClr val="tx1"/>
                  </a:solidFill>
                  <a:latin typeface="Berlin Sans FB" pitchFamily="34" charset="0"/>
                </a:rPr>
                <a:t>  </a:t>
              </a:r>
            </a:p>
            <a:p>
              <a:pPr algn="just">
                <a:defRPr/>
              </a:pPr>
              <a:r>
                <a:rPr lang="en-US" dirty="0">
                  <a:solidFill>
                    <a:schemeClr val="tx1"/>
                  </a:solidFill>
                  <a:latin typeface="Berlin Sans FB" pitchFamily="34" charset="0"/>
                </a:rPr>
                <a:t>                 </a:t>
              </a:r>
              <a:r>
                <a:rPr lang="en-US" dirty="0" smtClean="0">
                  <a:solidFill>
                    <a:schemeClr val="tx1"/>
                  </a:solidFill>
                  <a:latin typeface="Berlin Sans FB" pitchFamily="34" charset="0"/>
                </a:rPr>
                <a:t>                            </a:t>
              </a:r>
              <a:r>
                <a:rPr lang="id-ID" dirty="0">
                  <a:solidFill>
                    <a:schemeClr val="tx1"/>
                  </a:solidFill>
                  <a:latin typeface="Berlin Sans FB" pitchFamily="34" charset="0"/>
                </a:rPr>
                <a:t>Target Waktu (TW)</a:t>
              </a:r>
            </a:p>
          </p:txBody>
        </p:sp>
        <p:sp>
          <p:nvSpPr>
            <p:cNvPr id="13" name="Left Bracket 12"/>
            <p:cNvSpPr/>
            <p:nvPr/>
          </p:nvSpPr>
          <p:spPr bwMode="auto">
            <a:xfrm>
              <a:off x="1732631" y="4359275"/>
              <a:ext cx="76374" cy="533400"/>
            </a:xfrm>
            <a:prstGeom prst="lef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4" name="Right Bracket 13"/>
            <p:cNvSpPr/>
            <p:nvPr/>
          </p:nvSpPr>
          <p:spPr bwMode="auto">
            <a:xfrm>
              <a:off x="7563440" y="4372610"/>
              <a:ext cx="44607" cy="510540"/>
            </a:xfrm>
            <a:prstGeom prst="righ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Left Brace 14"/>
            <p:cNvSpPr/>
            <p:nvPr/>
          </p:nvSpPr>
          <p:spPr bwMode="auto">
            <a:xfrm>
              <a:off x="1494632" y="4252913"/>
              <a:ext cx="152748" cy="762000"/>
            </a:xfrm>
            <a:prstGeom prst="leftBrac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Right Brace 15"/>
            <p:cNvSpPr/>
            <p:nvPr/>
          </p:nvSpPr>
          <p:spPr bwMode="auto">
            <a:xfrm>
              <a:off x="8331783" y="4311650"/>
              <a:ext cx="156069" cy="762000"/>
            </a:xfrm>
            <a:prstGeom prst="rightBrac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grpSp>
      <p:sp>
        <p:nvSpPr>
          <p:cNvPr id="36872" name="Rectangle 16"/>
          <p:cNvSpPr>
            <a:spLocks noChangeArrowheads="1"/>
          </p:cNvSpPr>
          <p:nvPr/>
        </p:nvSpPr>
        <p:spPr bwMode="auto">
          <a:xfrm>
            <a:off x="509588" y="5286375"/>
            <a:ext cx="7772400" cy="369888"/>
          </a:xfrm>
          <a:prstGeom prst="rect">
            <a:avLst/>
          </a:prstGeom>
          <a:noFill/>
          <a:ln w="9525">
            <a:noFill/>
            <a:miter lim="800000"/>
            <a:headEnd/>
            <a:tailEnd/>
          </a:ln>
        </p:spPr>
        <p:txBody>
          <a:bodyPr>
            <a:spAutoFit/>
          </a:bodyPr>
          <a:lstStyle/>
          <a:p>
            <a:pPr>
              <a:buFont typeface="Arial" charset="0"/>
              <a:buNone/>
            </a:pPr>
            <a:r>
              <a:rPr lang="id-ID" dirty="0">
                <a:latin typeface="Berlin Sans FB" pitchFamily="34" charset="0"/>
              </a:rPr>
              <a:t>4. Untuk menghitung presentase tingkat efisiensi waktu dari target waktu</a:t>
            </a:r>
            <a:r>
              <a:rPr lang="en-US" dirty="0">
                <a:latin typeface="Berlin Sans FB" pitchFamily="34" charset="0"/>
              </a:rPr>
              <a:t> </a:t>
            </a:r>
            <a:r>
              <a:rPr lang="id-ID" dirty="0">
                <a:latin typeface="Berlin Sans FB" pitchFamily="34" charset="0"/>
              </a:rPr>
              <a:t>:</a:t>
            </a:r>
            <a:r>
              <a:rPr lang="en-US" dirty="0">
                <a:latin typeface="Berlin Sans FB" pitchFamily="34" charset="0"/>
              </a:rPr>
              <a:t> </a:t>
            </a:r>
            <a:endParaRPr lang="id-ID" dirty="0">
              <a:latin typeface="Berlin Sans FB" pitchFamily="34" charset="0"/>
            </a:endParaRPr>
          </a:p>
        </p:txBody>
      </p:sp>
      <p:grpSp>
        <p:nvGrpSpPr>
          <p:cNvPr id="36873" name="Group 35"/>
          <p:cNvGrpSpPr>
            <a:grpSpLocks/>
          </p:cNvGrpSpPr>
          <p:nvPr/>
        </p:nvGrpSpPr>
        <p:grpSpPr bwMode="auto">
          <a:xfrm>
            <a:off x="811213" y="2571750"/>
            <a:ext cx="5800725" cy="914400"/>
            <a:chOff x="811418" y="2571744"/>
            <a:chExt cx="5800588" cy="914400"/>
          </a:xfrm>
        </p:grpSpPr>
        <p:sp>
          <p:nvSpPr>
            <p:cNvPr id="10" name="Rectangle 9"/>
            <p:cNvSpPr/>
            <p:nvPr/>
          </p:nvSpPr>
          <p:spPr>
            <a:xfrm>
              <a:off x="811418" y="2571744"/>
              <a:ext cx="5760901" cy="9144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id-ID" u="sng" dirty="0">
                  <a:solidFill>
                    <a:schemeClr val="tx1"/>
                  </a:solidFill>
                  <a:latin typeface="Berlin Sans FB" pitchFamily="34" charset="0"/>
                </a:rPr>
                <a:t>1,76 x Target Waktu (TW) – Realisasi Waktu (RW)</a:t>
              </a:r>
              <a:endParaRPr lang="id-ID" dirty="0">
                <a:solidFill>
                  <a:schemeClr val="tx1"/>
                </a:solidFill>
                <a:latin typeface="Berlin Sans FB" pitchFamily="34" charset="0"/>
              </a:endParaRPr>
            </a:p>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Target Waktu (TW)</a:t>
              </a:r>
            </a:p>
          </p:txBody>
        </p:sp>
        <p:sp>
          <p:nvSpPr>
            <p:cNvPr id="36887" name="TextBox 32"/>
            <p:cNvSpPr txBox="1">
              <a:spLocks noChangeArrowheads="1"/>
            </p:cNvSpPr>
            <p:nvPr/>
          </p:nvSpPr>
          <p:spPr bwMode="auto">
            <a:xfrm>
              <a:off x="5754750" y="2812930"/>
              <a:ext cx="857256" cy="369332"/>
            </a:xfrm>
            <a:prstGeom prst="rect">
              <a:avLst/>
            </a:prstGeom>
            <a:noFill/>
            <a:ln w="9525">
              <a:noFill/>
              <a:miter lim="800000"/>
              <a:headEnd/>
              <a:tailEnd/>
            </a:ln>
          </p:spPr>
          <p:txBody>
            <a:bodyPr>
              <a:spAutoFit/>
            </a:bodyPr>
            <a:lstStyle/>
            <a:p>
              <a:r>
                <a:rPr lang="en-US">
                  <a:latin typeface="Berlin Sans FB" pitchFamily="34" charset="0"/>
                </a:rPr>
                <a:t>x  100</a:t>
              </a:r>
            </a:p>
          </p:txBody>
        </p:sp>
      </p:grpSp>
      <p:grpSp>
        <p:nvGrpSpPr>
          <p:cNvPr id="36874" name="Group 34"/>
          <p:cNvGrpSpPr>
            <a:grpSpLocks/>
          </p:cNvGrpSpPr>
          <p:nvPr/>
        </p:nvGrpSpPr>
        <p:grpSpPr bwMode="auto">
          <a:xfrm>
            <a:off x="758825" y="960438"/>
            <a:ext cx="6245225" cy="914400"/>
            <a:chOff x="758824" y="960438"/>
            <a:chExt cx="6244794" cy="914400"/>
          </a:xfrm>
        </p:grpSpPr>
        <p:sp>
          <p:nvSpPr>
            <p:cNvPr id="9" name="Rectangle 8"/>
            <p:cNvSpPr/>
            <p:nvPr/>
          </p:nvSpPr>
          <p:spPr>
            <a:xfrm>
              <a:off x="758824" y="960438"/>
              <a:ext cx="6098754" cy="914400"/>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id-ID" u="sng" dirty="0">
                  <a:solidFill>
                    <a:schemeClr val="tx1"/>
                  </a:solidFill>
                  <a:latin typeface="Berlin Sans FB" pitchFamily="34" charset="0"/>
                </a:rPr>
                <a:t>1,76 x Target Waktu (TW) – Realisasi Waktu (RW)</a:t>
              </a:r>
              <a:r>
                <a:rPr lang="id-ID" dirty="0">
                  <a:solidFill>
                    <a:schemeClr val="tx1"/>
                  </a:solidFill>
                  <a:latin typeface="Berlin Sans FB" pitchFamily="34" charset="0"/>
                </a:rPr>
                <a:t>  </a:t>
              </a:r>
            </a:p>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Target Waktu (TW)</a:t>
              </a:r>
            </a:p>
          </p:txBody>
        </p:sp>
        <p:sp>
          <p:nvSpPr>
            <p:cNvPr id="36885" name="TextBox 33"/>
            <p:cNvSpPr txBox="1">
              <a:spLocks noChangeArrowheads="1"/>
            </p:cNvSpPr>
            <p:nvPr/>
          </p:nvSpPr>
          <p:spPr bwMode="auto">
            <a:xfrm>
              <a:off x="5644500" y="1187766"/>
              <a:ext cx="1359118" cy="369332"/>
            </a:xfrm>
            <a:prstGeom prst="rect">
              <a:avLst/>
            </a:prstGeom>
            <a:noFill/>
            <a:ln w="9525">
              <a:noFill/>
              <a:miter lim="800000"/>
              <a:headEnd/>
              <a:tailEnd/>
            </a:ln>
          </p:spPr>
          <p:txBody>
            <a:bodyPr>
              <a:spAutoFit/>
            </a:bodyPr>
            <a:lstStyle/>
            <a:p>
              <a:r>
                <a:rPr lang="en-US">
                  <a:latin typeface="Berlin Sans FB" pitchFamily="34" charset="0"/>
                </a:rPr>
                <a:t>x  0  x  100</a:t>
              </a:r>
            </a:p>
          </p:txBody>
        </p:sp>
      </p:grpSp>
      <p:sp>
        <p:nvSpPr>
          <p:cNvPr id="36875" name="TextBox 36"/>
          <p:cNvSpPr txBox="1">
            <a:spLocks noChangeArrowheads="1"/>
          </p:cNvSpPr>
          <p:nvPr/>
        </p:nvSpPr>
        <p:spPr bwMode="auto">
          <a:xfrm>
            <a:off x="6858000" y="4419600"/>
            <a:ext cx="1511300" cy="369887"/>
          </a:xfrm>
          <a:prstGeom prst="rect">
            <a:avLst/>
          </a:prstGeom>
          <a:noFill/>
          <a:ln w="9525">
            <a:noFill/>
            <a:miter lim="800000"/>
            <a:headEnd/>
            <a:tailEnd/>
          </a:ln>
        </p:spPr>
        <p:txBody>
          <a:bodyPr>
            <a:spAutoFit/>
          </a:bodyPr>
          <a:lstStyle/>
          <a:p>
            <a:r>
              <a:rPr lang="en-US" dirty="0">
                <a:latin typeface="Berlin Sans FB" pitchFamily="34" charset="0"/>
              </a:rPr>
              <a:t>x  </a:t>
            </a:r>
            <a:r>
              <a:rPr lang="en-US" dirty="0" smtClean="0">
                <a:latin typeface="Berlin Sans FB" pitchFamily="34" charset="0"/>
              </a:rPr>
              <a:t>100     - </a:t>
            </a:r>
            <a:r>
              <a:rPr lang="en-US" dirty="0">
                <a:latin typeface="Berlin Sans FB" pitchFamily="34" charset="0"/>
              </a:rPr>
              <a:t>100</a:t>
            </a:r>
          </a:p>
        </p:txBody>
      </p:sp>
      <p:sp>
        <p:nvSpPr>
          <p:cNvPr id="36876" name="TextBox 37"/>
          <p:cNvSpPr txBox="1">
            <a:spLocks noChangeArrowheads="1"/>
          </p:cNvSpPr>
          <p:nvPr/>
        </p:nvSpPr>
        <p:spPr bwMode="auto">
          <a:xfrm>
            <a:off x="838200" y="4343400"/>
            <a:ext cx="642938" cy="369887"/>
          </a:xfrm>
          <a:prstGeom prst="rect">
            <a:avLst/>
          </a:prstGeom>
          <a:noFill/>
          <a:ln w="9525">
            <a:noFill/>
            <a:miter lim="800000"/>
            <a:headEnd/>
            <a:tailEnd/>
          </a:ln>
        </p:spPr>
        <p:txBody>
          <a:bodyPr>
            <a:spAutoFit/>
          </a:bodyPr>
          <a:lstStyle/>
          <a:p>
            <a:r>
              <a:rPr lang="en-US" dirty="0">
                <a:latin typeface="Berlin Sans FB" pitchFamily="34" charset="0"/>
              </a:rPr>
              <a:t>76  -</a:t>
            </a:r>
          </a:p>
        </p:txBody>
      </p:sp>
      <p:grpSp>
        <p:nvGrpSpPr>
          <p:cNvPr id="36877" name="Group 40"/>
          <p:cNvGrpSpPr>
            <a:grpSpLocks/>
          </p:cNvGrpSpPr>
          <p:nvPr/>
        </p:nvGrpSpPr>
        <p:grpSpPr bwMode="auto">
          <a:xfrm>
            <a:off x="796925" y="5668963"/>
            <a:ext cx="5489575" cy="914400"/>
            <a:chOff x="797611" y="5668963"/>
            <a:chExt cx="5488901" cy="914400"/>
          </a:xfrm>
        </p:grpSpPr>
        <p:grpSp>
          <p:nvGrpSpPr>
            <p:cNvPr id="36878" name="Group 31"/>
            <p:cNvGrpSpPr>
              <a:grpSpLocks/>
            </p:cNvGrpSpPr>
            <p:nvPr/>
          </p:nvGrpSpPr>
          <p:grpSpPr bwMode="auto">
            <a:xfrm>
              <a:off x="797611" y="5668963"/>
              <a:ext cx="5488901" cy="914400"/>
              <a:chOff x="797611" y="5668963"/>
              <a:chExt cx="7162800" cy="914400"/>
            </a:xfrm>
          </p:grpSpPr>
          <p:sp>
            <p:nvSpPr>
              <p:cNvPr id="20" name="Rectangle 19"/>
              <p:cNvSpPr/>
              <p:nvPr/>
            </p:nvSpPr>
            <p:spPr bwMode="auto">
              <a:xfrm>
                <a:off x="797611" y="5668963"/>
                <a:ext cx="7162800" cy="914400"/>
              </a:xfrm>
              <a:prstGeom prst="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anchor="ctr"/>
              <a:lstStyle/>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  </a:t>
                </a:r>
                <a:r>
                  <a:rPr lang="en-US" dirty="0">
                    <a:solidFill>
                      <a:schemeClr val="tx1"/>
                    </a:solidFill>
                    <a:latin typeface="Berlin Sans FB" pitchFamily="34" charset="0"/>
                  </a:rPr>
                  <a:t>   </a:t>
                </a:r>
                <a:r>
                  <a:rPr lang="id-ID" u="sng" dirty="0">
                    <a:solidFill>
                      <a:schemeClr val="tx1"/>
                    </a:solidFill>
                    <a:latin typeface="Berlin Sans FB" pitchFamily="34" charset="0"/>
                  </a:rPr>
                  <a:t>Realisasi Waktu (RW)</a:t>
                </a:r>
                <a:r>
                  <a:rPr lang="id-ID" dirty="0">
                    <a:solidFill>
                      <a:schemeClr val="tx1"/>
                    </a:solidFill>
                    <a:latin typeface="Berlin Sans FB" pitchFamily="34" charset="0"/>
                  </a:rPr>
                  <a:t>  </a:t>
                </a:r>
              </a:p>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Target Waktu (TW)</a:t>
                </a:r>
              </a:p>
            </p:txBody>
          </p:sp>
          <p:sp>
            <p:nvSpPr>
              <p:cNvPr id="23" name="Left Bracket 22"/>
              <p:cNvSpPr/>
              <p:nvPr/>
            </p:nvSpPr>
            <p:spPr bwMode="auto">
              <a:xfrm>
                <a:off x="2137789" y="5783263"/>
                <a:ext cx="76640" cy="685800"/>
              </a:xfrm>
              <a:prstGeom prst="lef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a:p>
            </p:txBody>
          </p:sp>
          <p:sp>
            <p:nvSpPr>
              <p:cNvPr id="28" name="Right Bracket 27"/>
              <p:cNvSpPr/>
              <p:nvPr/>
            </p:nvSpPr>
            <p:spPr bwMode="auto">
              <a:xfrm>
                <a:off x="6220460" y="5791200"/>
                <a:ext cx="99426" cy="685800"/>
              </a:xfrm>
              <a:prstGeom prst="righ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a:p>
            </p:txBody>
          </p:sp>
        </p:grpSp>
        <p:sp>
          <p:nvSpPr>
            <p:cNvPr id="36879" name="TextBox 38"/>
            <p:cNvSpPr txBox="1">
              <a:spLocks noChangeArrowheads="1"/>
            </p:cNvSpPr>
            <p:nvPr/>
          </p:nvSpPr>
          <p:spPr bwMode="auto">
            <a:xfrm>
              <a:off x="4071934" y="5917188"/>
              <a:ext cx="1262195" cy="369332"/>
            </a:xfrm>
            <a:prstGeom prst="rect">
              <a:avLst/>
            </a:prstGeom>
            <a:noFill/>
            <a:ln w="9525">
              <a:noFill/>
              <a:miter lim="800000"/>
              <a:headEnd/>
              <a:tailEnd/>
            </a:ln>
          </p:spPr>
          <p:txBody>
            <a:bodyPr wrap="square">
              <a:spAutoFit/>
            </a:bodyPr>
            <a:lstStyle/>
            <a:p>
              <a:r>
                <a:rPr lang="en-US" dirty="0">
                  <a:latin typeface="Berlin Sans FB" pitchFamily="34" charset="0"/>
                </a:rPr>
                <a:t>x  </a:t>
              </a:r>
              <a:r>
                <a:rPr lang="en-US" dirty="0" smtClean="0">
                  <a:latin typeface="Berlin Sans FB" pitchFamily="34" charset="0"/>
                </a:rPr>
                <a:t>100 %</a:t>
              </a:r>
              <a:endParaRPr lang="en-US" dirty="0">
                <a:latin typeface="Berlin Sans FB" pitchFamily="34" charset="0"/>
              </a:endParaRPr>
            </a:p>
          </p:txBody>
        </p:sp>
        <p:sp>
          <p:nvSpPr>
            <p:cNvPr id="36880" name="TextBox 39"/>
            <p:cNvSpPr txBox="1">
              <a:spLocks noChangeArrowheads="1"/>
            </p:cNvSpPr>
            <p:nvPr/>
          </p:nvSpPr>
          <p:spPr bwMode="auto">
            <a:xfrm>
              <a:off x="857224" y="5917188"/>
              <a:ext cx="1082890" cy="369332"/>
            </a:xfrm>
            <a:prstGeom prst="rect">
              <a:avLst/>
            </a:prstGeom>
            <a:noFill/>
            <a:ln w="9525">
              <a:noFill/>
              <a:miter lim="800000"/>
              <a:headEnd/>
              <a:tailEnd/>
            </a:ln>
          </p:spPr>
          <p:txBody>
            <a:bodyPr>
              <a:spAutoFit/>
            </a:bodyPr>
            <a:lstStyle/>
            <a:p>
              <a:r>
                <a:rPr lang="en-US">
                  <a:latin typeface="Berlin Sans FB" pitchFamily="34" charset="0"/>
                </a:rPr>
                <a:t>100 %  -</a:t>
              </a:r>
            </a:p>
          </p:txBody>
        </p:sp>
      </p:grpSp>
      <p:sp>
        <p:nvSpPr>
          <p:cNvPr id="29" name="Right Bracket 28"/>
          <p:cNvSpPr/>
          <p:nvPr/>
        </p:nvSpPr>
        <p:spPr bwMode="auto">
          <a:xfrm>
            <a:off x="6781800" y="4343400"/>
            <a:ext cx="78278" cy="522514"/>
          </a:xfrm>
          <a:prstGeom prst="righ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0" name="Left Bracket 29"/>
          <p:cNvSpPr/>
          <p:nvPr/>
        </p:nvSpPr>
        <p:spPr bwMode="auto">
          <a:xfrm>
            <a:off x="1828800" y="4343400"/>
            <a:ext cx="78278" cy="533400"/>
          </a:xfrm>
          <a:prstGeom prst="lef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7890" name="Rectangle 4"/>
          <p:cNvSpPr>
            <a:spLocks noChangeArrowheads="1"/>
          </p:cNvSpPr>
          <p:nvPr/>
        </p:nvSpPr>
        <p:spPr bwMode="auto">
          <a:xfrm>
            <a:off x="312738" y="107950"/>
            <a:ext cx="1817687" cy="369888"/>
          </a:xfrm>
          <a:prstGeom prst="rect">
            <a:avLst/>
          </a:prstGeom>
          <a:noFill/>
          <a:ln w="9525">
            <a:noFill/>
            <a:miter lim="800000"/>
            <a:headEnd/>
            <a:tailEnd/>
          </a:ln>
        </p:spPr>
        <p:txBody>
          <a:bodyPr wrap="none">
            <a:spAutoFit/>
          </a:bodyPr>
          <a:lstStyle/>
          <a:p>
            <a:pPr>
              <a:buFont typeface="Arial" charset="0"/>
              <a:buNone/>
            </a:pPr>
            <a:r>
              <a:rPr lang="id-ID" b="1"/>
              <a:t>d. Aspek Biaya</a:t>
            </a:r>
          </a:p>
        </p:txBody>
      </p:sp>
      <p:sp>
        <p:nvSpPr>
          <p:cNvPr id="37891" name="Rectangle 5"/>
          <p:cNvSpPr>
            <a:spLocks noChangeArrowheads="1"/>
          </p:cNvSpPr>
          <p:nvPr/>
        </p:nvSpPr>
        <p:spPr bwMode="auto">
          <a:xfrm>
            <a:off x="606425" y="557213"/>
            <a:ext cx="6248400" cy="369887"/>
          </a:xfrm>
          <a:prstGeom prst="rect">
            <a:avLst/>
          </a:prstGeom>
          <a:noFill/>
          <a:ln w="9525">
            <a:noFill/>
            <a:miter lim="800000"/>
            <a:headEnd/>
            <a:tailEnd/>
          </a:ln>
        </p:spPr>
        <p:txBody>
          <a:bodyPr>
            <a:spAutoFit/>
          </a:bodyPr>
          <a:lstStyle/>
          <a:p>
            <a:pPr marL="457200" indent="-457200">
              <a:buFont typeface="Arial" charset="0"/>
              <a:buNone/>
            </a:pPr>
            <a:r>
              <a:rPr lang="id-ID">
                <a:latin typeface="Berlin Sans FB" pitchFamily="34" charset="0"/>
              </a:rPr>
              <a:t>1. Jika kegiatan tidak dilakukan maka realisasi biaya 0 (nol)</a:t>
            </a:r>
          </a:p>
        </p:txBody>
      </p:sp>
      <p:sp>
        <p:nvSpPr>
          <p:cNvPr id="7" name="Rectangle 6"/>
          <p:cNvSpPr/>
          <p:nvPr/>
        </p:nvSpPr>
        <p:spPr>
          <a:xfrm>
            <a:off x="868363" y="1047750"/>
            <a:ext cx="6418262" cy="9144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just">
              <a:defRPr/>
            </a:pPr>
            <a:r>
              <a:rPr lang="id-ID" u="sng" dirty="0">
                <a:latin typeface="Berlin Sans FB" pitchFamily="34" charset="0"/>
              </a:rPr>
              <a:t>1,76 x Target Biaya (TB) – Realisasi Biaya (RB)</a:t>
            </a:r>
            <a:r>
              <a:rPr lang="id-ID" dirty="0">
                <a:latin typeface="Berlin Sans FB" pitchFamily="34" charset="0"/>
              </a:rPr>
              <a:t>  </a:t>
            </a:r>
          </a:p>
          <a:p>
            <a:pPr algn="just">
              <a:defRPr/>
            </a:pPr>
            <a:r>
              <a:rPr lang="en-US" dirty="0">
                <a:latin typeface="Berlin Sans FB" pitchFamily="34" charset="0"/>
              </a:rPr>
              <a:t>                         </a:t>
            </a:r>
            <a:r>
              <a:rPr lang="id-ID" dirty="0">
                <a:latin typeface="Berlin Sans FB" pitchFamily="34" charset="0"/>
              </a:rPr>
              <a:t>Target Biaya (TB)</a:t>
            </a:r>
          </a:p>
        </p:txBody>
      </p:sp>
      <p:sp>
        <p:nvSpPr>
          <p:cNvPr id="37893" name="Rectangle 7"/>
          <p:cNvSpPr>
            <a:spLocks noChangeArrowheads="1"/>
          </p:cNvSpPr>
          <p:nvPr/>
        </p:nvSpPr>
        <p:spPr bwMode="auto">
          <a:xfrm>
            <a:off x="657225" y="1998663"/>
            <a:ext cx="6400800" cy="369887"/>
          </a:xfrm>
          <a:prstGeom prst="rect">
            <a:avLst/>
          </a:prstGeom>
          <a:noFill/>
          <a:ln w="9525">
            <a:noFill/>
            <a:miter lim="800000"/>
            <a:headEnd/>
            <a:tailEnd/>
          </a:ln>
        </p:spPr>
        <p:txBody>
          <a:bodyPr>
            <a:spAutoFit/>
          </a:bodyPr>
          <a:lstStyle/>
          <a:p>
            <a:pPr>
              <a:buFont typeface="Arial" charset="0"/>
              <a:buNone/>
            </a:pPr>
            <a:r>
              <a:rPr lang="id-ID">
                <a:latin typeface="Berlin Sans FB" pitchFamily="34" charset="0"/>
              </a:rPr>
              <a:t>2. Jika tingkat efisiensi ≤ 24 % (bernilai baik-sangat baik)</a:t>
            </a:r>
          </a:p>
        </p:txBody>
      </p:sp>
      <p:sp>
        <p:nvSpPr>
          <p:cNvPr id="9" name="Rectangle 8"/>
          <p:cNvSpPr/>
          <p:nvPr/>
        </p:nvSpPr>
        <p:spPr>
          <a:xfrm>
            <a:off x="871538" y="2382838"/>
            <a:ext cx="6486525" cy="914400"/>
          </a:xfrm>
          <a:prstGeom prst="rect">
            <a:avLst/>
          </a:prstGeom>
          <a:solidFill>
            <a:schemeClr val="accent2">
              <a:lumMod val="40000"/>
              <a:lumOff val="60000"/>
            </a:schemeClr>
          </a:solidFill>
        </p:spPr>
        <p:style>
          <a:lnRef idx="1">
            <a:schemeClr val="accent2"/>
          </a:lnRef>
          <a:fillRef idx="3">
            <a:schemeClr val="accent2"/>
          </a:fillRef>
          <a:effectRef idx="2">
            <a:schemeClr val="accent2"/>
          </a:effectRef>
          <a:fontRef idx="minor">
            <a:schemeClr val="lt1"/>
          </a:fontRef>
        </p:style>
        <p:txBody>
          <a:bodyPr anchor="ctr"/>
          <a:lstStyle/>
          <a:p>
            <a:pPr algn="just">
              <a:defRPr/>
            </a:pPr>
            <a:r>
              <a:rPr lang="id-ID" u="sng" dirty="0">
                <a:solidFill>
                  <a:schemeClr val="tx1"/>
                </a:solidFill>
                <a:latin typeface="Berlin Sans FB" pitchFamily="34" charset="0"/>
              </a:rPr>
              <a:t>1,76 x Target Biaya (TB) – Realisasi Biaya (RB)</a:t>
            </a:r>
            <a:r>
              <a:rPr lang="id-ID" dirty="0">
                <a:solidFill>
                  <a:schemeClr val="tx1"/>
                </a:solidFill>
                <a:latin typeface="Berlin Sans FB" pitchFamily="34" charset="0"/>
              </a:rPr>
              <a:t>   </a:t>
            </a:r>
          </a:p>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Target Biaya (TB)</a:t>
            </a:r>
          </a:p>
        </p:txBody>
      </p:sp>
      <p:sp>
        <p:nvSpPr>
          <p:cNvPr id="37895" name="Rectangle 9"/>
          <p:cNvSpPr>
            <a:spLocks noChangeArrowheads="1"/>
          </p:cNvSpPr>
          <p:nvPr/>
        </p:nvSpPr>
        <p:spPr bwMode="auto">
          <a:xfrm>
            <a:off x="655638" y="3392488"/>
            <a:ext cx="7475537" cy="369887"/>
          </a:xfrm>
          <a:prstGeom prst="rect">
            <a:avLst/>
          </a:prstGeom>
          <a:noFill/>
          <a:ln w="9525">
            <a:noFill/>
            <a:miter lim="800000"/>
            <a:headEnd/>
            <a:tailEnd/>
          </a:ln>
        </p:spPr>
        <p:txBody>
          <a:bodyPr>
            <a:spAutoFit/>
          </a:bodyPr>
          <a:lstStyle/>
          <a:p>
            <a:pPr>
              <a:buFont typeface="Arial" charset="0"/>
              <a:buNone/>
            </a:pPr>
            <a:r>
              <a:rPr lang="id-ID" dirty="0">
                <a:latin typeface="Berlin Sans FB" pitchFamily="34" charset="0"/>
              </a:rPr>
              <a:t>3. Jika tingkat efisiensi &gt; 24 %, diberikan nilai cukup sampai dengan buruk.</a:t>
            </a:r>
          </a:p>
        </p:txBody>
      </p:sp>
      <p:sp>
        <p:nvSpPr>
          <p:cNvPr id="37896" name="Rectangle 16"/>
          <p:cNvSpPr>
            <a:spLocks noChangeArrowheads="1"/>
          </p:cNvSpPr>
          <p:nvPr/>
        </p:nvSpPr>
        <p:spPr bwMode="auto">
          <a:xfrm>
            <a:off x="611188" y="4864100"/>
            <a:ext cx="7696200" cy="369888"/>
          </a:xfrm>
          <a:prstGeom prst="rect">
            <a:avLst/>
          </a:prstGeom>
          <a:noFill/>
          <a:ln w="9525">
            <a:noFill/>
            <a:miter lim="800000"/>
            <a:headEnd/>
            <a:tailEnd/>
          </a:ln>
        </p:spPr>
        <p:txBody>
          <a:bodyPr>
            <a:spAutoFit/>
          </a:bodyPr>
          <a:lstStyle/>
          <a:p>
            <a:pPr>
              <a:buFont typeface="Arial" charset="0"/>
              <a:buNone/>
            </a:pPr>
            <a:r>
              <a:rPr lang="id-ID">
                <a:latin typeface="Berlin Sans FB" pitchFamily="34" charset="0"/>
              </a:rPr>
              <a:t>4. Untuk menghitung presentase tingkat efisiensi biaya dari target biaya:</a:t>
            </a:r>
          </a:p>
        </p:txBody>
      </p:sp>
      <p:sp>
        <p:nvSpPr>
          <p:cNvPr id="37897" name="TextBox 23"/>
          <p:cNvSpPr txBox="1">
            <a:spLocks noChangeArrowheads="1"/>
          </p:cNvSpPr>
          <p:nvPr/>
        </p:nvSpPr>
        <p:spPr bwMode="auto">
          <a:xfrm>
            <a:off x="5429250" y="1282700"/>
            <a:ext cx="1246188" cy="369888"/>
          </a:xfrm>
          <a:prstGeom prst="rect">
            <a:avLst/>
          </a:prstGeom>
          <a:noFill/>
          <a:ln w="9525">
            <a:noFill/>
            <a:miter lim="800000"/>
            <a:headEnd/>
            <a:tailEnd/>
          </a:ln>
        </p:spPr>
        <p:txBody>
          <a:bodyPr>
            <a:spAutoFit/>
          </a:bodyPr>
          <a:lstStyle/>
          <a:p>
            <a:r>
              <a:rPr lang="en-US">
                <a:latin typeface="Berlin Sans FB" pitchFamily="34" charset="0"/>
              </a:rPr>
              <a:t>x  0  x  100</a:t>
            </a:r>
          </a:p>
        </p:txBody>
      </p:sp>
      <p:sp>
        <p:nvSpPr>
          <p:cNvPr id="37898" name="TextBox 24"/>
          <p:cNvSpPr txBox="1">
            <a:spLocks noChangeArrowheads="1"/>
          </p:cNvSpPr>
          <p:nvPr/>
        </p:nvSpPr>
        <p:spPr bwMode="auto">
          <a:xfrm>
            <a:off x="5484813" y="2609850"/>
            <a:ext cx="857250" cy="369888"/>
          </a:xfrm>
          <a:prstGeom prst="rect">
            <a:avLst/>
          </a:prstGeom>
          <a:noFill/>
          <a:ln w="9525">
            <a:noFill/>
            <a:miter lim="800000"/>
            <a:headEnd/>
            <a:tailEnd/>
          </a:ln>
        </p:spPr>
        <p:txBody>
          <a:bodyPr>
            <a:spAutoFit/>
          </a:bodyPr>
          <a:lstStyle/>
          <a:p>
            <a:r>
              <a:rPr lang="en-US">
                <a:latin typeface="Berlin Sans FB" pitchFamily="34" charset="0"/>
              </a:rPr>
              <a:t>x  100</a:t>
            </a:r>
          </a:p>
        </p:txBody>
      </p:sp>
      <p:grpSp>
        <p:nvGrpSpPr>
          <p:cNvPr id="37899" name="Group 28"/>
          <p:cNvGrpSpPr>
            <a:grpSpLocks/>
          </p:cNvGrpSpPr>
          <p:nvPr/>
        </p:nvGrpSpPr>
        <p:grpSpPr bwMode="auto">
          <a:xfrm>
            <a:off x="838200" y="3810000"/>
            <a:ext cx="7620000" cy="1066800"/>
            <a:chOff x="913904" y="3810000"/>
            <a:chExt cx="7227907" cy="1066800"/>
          </a:xfrm>
        </p:grpSpPr>
        <p:sp>
          <p:nvSpPr>
            <p:cNvPr id="11" name="Rectangle 10"/>
            <p:cNvSpPr/>
            <p:nvPr/>
          </p:nvSpPr>
          <p:spPr>
            <a:xfrm>
              <a:off x="913904" y="3810000"/>
              <a:ext cx="7227907" cy="10668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just">
                <a:defRPr/>
              </a:pPr>
              <a:r>
                <a:rPr lang="en-US" dirty="0">
                  <a:latin typeface="Berlin Sans FB" pitchFamily="34" charset="0"/>
                </a:rPr>
                <a:t>             </a:t>
              </a:r>
              <a:r>
                <a:rPr lang="en-US" dirty="0" smtClean="0">
                  <a:latin typeface="Berlin Sans FB" pitchFamily="34" charset="0"/>
                </a:rPr>
                <a:t>      </a:t>
              </a:r>
              <a:r>
                <a:rPr lang="id-ID" u="sng" dirty="0" smtClean="0">
                  <a:latin typeface="Berlin Sans FB" pitchFamily="34" charset="0"/>
                </a:rPr>
                <a:t>1,76 </a:t>
              </a:r>
              <a:r>
                <a:rPr lang="id-ID" u="sng" dirty="0">
                  <a:latin typeface="Berlin Sans FB" pitchFamily="34" charset="0"/>
                </a:rPr>
                <a:t>x Target Biaya (TB) – Realisasi Biaya (RB)</a:t>
              </a:r>
              <a:r>
                <a:rPr lang="id-ID" dirty="0">
                  <a:latin typeface="Berlin Sans FB" pitchFamily="34" charset="0"/>
                </a:rPr>
                <a:t>  </a:t>
              </a:r>
              <a:r>
                <a:rPr lang="en-US" dirty="0">
                  <a:latin typeface="Berlin Sans FB" pitchFamily="34" charset="0"/>
                </a:rPr>
                <a:t> </a:t>
              </a:r>
              <a:endParaRPr lang="id-ID" dirty="0" smtClean="0">
                <a:latin typeface="Berlin Sans FB" pitchFamily="34" charset="0"/>
              </a:endParaRPr>
            </a:p>
            <a:p>
              <a:pPr algn="ctr">
                <a:defRPr/>
              </a:pPr>
              <a:r>
                <a:rPr lang="id-ID" dirty="0" smtClean="0">
                  <a:latin typeface="Berlin Sans FB" pitchFamily="34" charset="0"/>
                </a:rPr>
                <a:t>Target Biaya (TB)</a:t>
              </a:r>
              <a:endParaRPr lang="id-ID" dirty="0">
                <a:solidFill>
                  <a:srgbClr val="FF0000"/>
                </a:solidFill>
                <a:latin typeface="Berlin Sans FB" pitchFamily="34" charset="0"/>
              </a:endParaRPr>
            </a:p>
          </p:txBody>
        </p:sp>
        <p:sp>
          <p:nvSpPr>
            <p:cNvPr id="13" name="Left Brace 12"/>
            <p:cNvSpPr/>
            <p:nvPr/>
          </p:nvSpPr>
          <p:spPr bwMode="auto">
            <a:xfrm>
              <a:off x="1584534" y="3886200"/>
              <a:ext cx="74515" cy="838200"/>
            </a:xfrm>
            <a:prstGeom prst="leftBrac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4" name="Left Bracket 13"/>
            <p:cNvSpPr/>
            <p:nvPr/>
          </p:nvSpPr>
          <p:spPr bwMode="auto">
            <a:xfrm>
              <a:off x="1733564" y="4038600"/>
              <a:ext cx="119968" cy="533400"/>
            </a:xfrm>
            <a:prstGeom prst="lef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5" name="Right Bracket 14"/>
            <p:cNvSpPr/>
            <p:nvPr/>
          </p:nvSpPr>
          <p:spPr bwMode="auto">
            <a:xfrm>
              <a:off x="7098607" y="4038600"/>
              <a:ext cx="77784" cy="457200"/>
            </a:xfrm>
            <a:prstGeom prst="righ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6" name="Right Brace 15"/>
            <p:cNvSpPr/>
            <p:nvPr/>
          </p:nvSpPr>
          <p:spPr bwMode="auto">
            <a:xfrm>
              <a:off x="7918267" y="3886200"/>
              <a:ext cx="158741" cy="762000"/>
            </a:xfrm>
            <a:prstGeom prst="rightBrac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7912" name="TextBox 25"/>
            <p:cNvSpPr txBox="1">
              <a:spLocks noChangeArrowheads="1"/>
            </p:cNvSpPr>
            <p:nvPr/>
          </p:nvSpPr>
          <p:spPr bwMode="auto">
            <a:xfrm>
              <a:off x="6427977" y="4038600"/>
              <a:ext cx="857256" cy="369332"/>
            </a:xfrm>
            <a:prstGeom prst="rect">
              <a:avLst/>
            </a:prstGeom>
            <a:noFill/>
            <a:ln w="9525">
              <a:noFill/>
              <a:miter lim="800000"/>
              <a:headEnd/>
              <a:tailEnd/>
            </a:ln>
          </p:spPr>
          <p:txBody>
            <a:bodyPr>
              <a:spAutoFit/>
            </a:bodyPr>
            <a:lstStyle/>
            <a:p>
              <a:r>
                <a:rPr lang="en-US" dirty="0">
                  <a:latin typeface="Berlin Sans FB" pitchFamily="34" charset="0"/>
                </a:rPr>
                <a:t>x  100</a:t>
              </a:r>
            </a:p>
          </p:txBody>
        </p:sp>
        <p:sp>
          <p:nvSpPr>
            <p:cNvPr id="37913" name="TextBox 26"/>
            <p:cNvSpPr txBox="1">
              <a:spLocks noChangeArrowheads="1"/>
            </p:cNvSpPr>
            <p:nvPr/>
          </p:nvSpPr>
          <p:spPr bwMode="auto">
            <a:xfrm>
              <a:off x="7173122" y="4038600"/>
              <a:ext cx="782742" cy="369332"/>
            </a:xfrm>
            <a:prstGeom prst="rect">
              <a:avLst/>
            </a:prstGeom>
            <a:noFill/>
            <a:ln w="9525">
              <a:noFill/>
              <a:miter lim="800000"/>
              <a:headEnd/>
              <a:tailEnd/>
            </a:ln>
          </p:spPr>
          <p:txBody>
            <a:bodyPr wrap="square">
              <a:spAutoFit/>
            </a:bodyPr>
            <a:lstStyle/>
            <a:p>
              <a:r>
                <a:rPr lang="en-US" dirty="0">
                  <a:latin typeface="Berlin Sans FB" pitchFamily="34" charset="0"/>
                </a:rPr>
                <a:t>-  100</a:t>
              </a:r>
            </a:p>
          </p:txBody>
        </p:sp>
        <p:sp>
          <p:nvSpPr>
            <p:cNvPr id="37914" name="TextBox 27"/>
            <p:cNvSpPr txBox="1">
              <a:spLocks noChangeArrowheads="1"/>
            </p:cNvSpPr>
            <p:nvPr/>
          </p:nvSpPr>
          <p:spPr bwMode="auto">
            <a:xfrm>
              <a:off x="988419" y="4038600"/>
              <a:ext cx="725700" cy="369332"/>
            </a:xfrm>
            <a:prstGeom prst="rect">
              <a:avLst/>
            </a:prstGeom>
            <a:noFill/>
            <a:ln w="9525">
              <a:noFill/>
              <a:miter lim="800000"/>
              <a:headEnd/>
              <a:tailEnd/>
            </a:ln>
          </p:spPr>
          <p:txBody>
            <a:bodyPr>
              <a:spAutoFit/>
            </a:bodyPr>
            <a:lstStyle/>
            <a:p>
              <a:r>
                <a:rPr lang="en-US" dirty="0">
                  <a:latin typeface="Berlin Sans FB" pitchFamily="34" charset="0"/>
                </a:rPr>
                <a:t>76  -</a:t>
              </a:r>
            </a:p>
          </p:txBody>
        </p:sp>
      </p:grpSp>
      <p:grpSp>
        <p:nvGrpSpPr>
          <p:cNvPr id="37900" name="Group 31"/>
          <p:cNvGrpSpPr>
            <a:grpSpLocks/>
          </p:cNvGrpSpPr>
          <p:nvPr/>
        </p:nvGrpSpPr>
        <p:grpSpPr bwMode="auto">
          <a:xfrm>
            <a:off x="971550" y="5286375"/>
            <a:ext cx="5029200" cy="914400"/>
            <a:chOff x="971072" y="5286388"/>
            <a:chExt cx="5029688" cy="914400"/>
          </a:xfrm>
        </p:grpSpPr>
        <p:grpSp>
          <p:nvGrpSpPr>
            <p:cNvPr id="37901" name="Group 22"/>
            <p:cNvGrpSpPr>
              <a:grpSpLocks/>
            </p:cNvGrpSpPr>
            <p:nvPr/>
          </p:nvGrpSpPr>
          <p:grpSpPr bwMode="auto">
            <a:xfrm>
              <a:off x="971072" y="5286388"/>
              <a:ext cx="5029688" cy="914400"/>
              <a:chOff x="1246838" y="5286388"/>
              <a:chExt cx="7000924" cy="914400"/>
            </a:xfrm>
          </p:grpSpPr>
          <p:sp>
            <p:nvSpPr>
              <p:cNvPr id="19" name="Rectangle 18"/>
              <p:cNvSpPr/>
              <p:nvPr/>
            </p:nvSpPr>
            <p:spPr bwMode="auto">
              <a:xfrm>
                <a:off x="1246838" y="5286388"/>
                <a:ext cx="7000924" cy="914400"/>
              </a:xfrm>
              <a:prstGeom prst="rect">
                <a:avLst/>
              </a:prstGeom>
            </p:spPr>
            <p:style>
              <a:lnRef idx="1">
                <a:schemeClr val="accent5"/>
              </a:lnRef>
              <a:fillRef idx="3">
                <a:schemeClr val="accent5"/>
              </a:fillRef>
              <a:effectRef idx="2">
                <a:schemeClr val="accent5"/>
              </a:effectRef>
              <a:fontRef idx="minor">
                <a:schemeClr val="lt1"/>
              </a:fontRef>
            </p:style>
            <p:txBody>
              <a:bodyPr anchor="ctr"/>
              <a:lstStyle/>
              <a:p>
                <a:pPr algn="just">
                  <a:defRPr/>
                </a:pPr>
                <a:r>
                  <a:rPr lang="en-US" dirty="0">
                    <a:latin typeface="Berlin Sans FB" pitchFamily="34" charset="0"/>
                  </a:rPr>
                  <a:t>                    </a:t>
                </a:r>
                <a:r>
                  <a:rPr lang="id-ID" u="sng" dirty="0">
                    <a:solidFill>
                      <a:schemeClr val="tx1"/>
                    </a:solidFill>
                    <a:latin typeface="Berlin Sans FB" pitchFamily="34" charset="0"/>
                  </a:rPr>
                  <a:t>Realisasi Biaya (RB)</a:t>
                </a:r>
                <a:endParaRPr lang="en-US" dirty="0">
                  <a:solidFill>
                    <a:schemeClr val="tx1"/>
                  </a:solidFill>
                  <a:latin typeface="Berlin Sans FB" pitchFamily="34" charset="0"/>
                </a:endParaRPr>
              </a:p>
              <a:p>
                <a:pPr algn="just">
                  <a:defRPr/>
                </a:pPr>
                <a:r>
                  <a:rPr lang="en-US" dirty="0">
                    <a:solidFill>
                      <a:schemeClr val="tx1"/>
                    </a:solidFill>
                    <a:latin typeface="Berlin Sans FB" pitchFamily="34" charset="0"/>
                  </a:rPr>
                  <a:t>                     </a:t>
                </a:r>
                <a:r>
                  <a:rPr lang="id-ID" dirty="0">
                    <a:solidFill>
                      <a:schemeClr val="tx1"/>
                    </a:solidFill>
                    <a:latin typeface="Berlin Sans FB" pitchFamily="34" charset="0"/>
                  </a:rPr>
                  <a:t>Target Biaya (TB)</a:t>
                </a:r>
              </a:p>
            </p:txBody>
          </p:sp>
          <p:sp>
            <p:nvSpPr>
              <p:cNvPr id="20" name="Left Bracket 19"/>
              <p:cNvSpPr/>
              <p:nvPr/>
            </p:nvSpPr>
            <p:spPr bwMode="auto">
              <a:xfrm>
                <a:off x="2804809" y="5421326"/>
                <a:ext cx="77345" cy="685800"/>
              </a:xfrm>
              <a:prstGeom prst="lef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a:p>
            </p:txBody>
          </p:sp>
          <p:sp>
            <p:nvSpPr>
              <p:cNvPr id="21" name="Right Bracket 20"/>
              <p:cNvSpPr/>
              <p:nvPr/>
            </p:nvSpPr>
            <p:spPr bwMode="auto">
              <a:xfrm>
                <a:off x="6924040" y="5405451"/>
                <a:ext cx="77345" cy="685800"/>
              </a:xfrm>
              <a:prstGeom prst="righ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id-ID"/>
              </a:p>
            </p:txBody>
          </p:sp>
        </p:grpSp>
        <p:sp>
          <p:nvSpPr>
            <p:cNvPr id="37902" name="TextBox 29"/>
            <p:cNvSpPr txBox="1">
              <a:spLocks noChangeArrowheads="1"/>
            </p:cNvSpPr>
            <p:nvPr/>
          </p:nvSpPr>
          <p:spPr bwMode="auto">
            <a:xfrm>
              <a:off x="4188046" y="5533234"/>
              <a:ext cx="1042542" cy="369332"/>
            </a:xfrm>
            <a:prstGeom prst="rect">
              <a:avLst/>
            </a:prstGeom>
            <a:noFill/>
            <a:ln w="9525">
              <a:noFill/>
              <a:miter lim="800000"/>
              <a:headEnd/>
              <a:tailEnd/>
            </a:ln>
          </p:spPr>
          <p:txBody>
            <a:bodyPr>
              <a:spAutoFit/>
            </a:bodyPr>
            <a:lstStyle/>
            <a:p>
              <a:r>
                <a:rPr lang="en-US">
                  <a:latin typeface="Berlin Sans FB" pitchFamily="34" charset="0"/>
                </a:rPr>
                <a:t>x  100 %</a:t>
              </a:r>
            </a:p>
          </p:txBody>
        </p:sp>
        <p:sp>
          <p:nvSpPr>
            <p:cNvPr id="37903" name="TextBox 30"/>
            <p:cNvSpPr txBox="1">
              <a:spLocks noChangeArrowheads="1"/>
            </p:cNvSpPr>
            <p:nvPr/>
          </p:nvSpPr>
          <p:spPr bwMode="auto">
            <a:xfrm>
              <a:off x="1024600" y="5547748"/>
              <a:ext cx="1082890" cy="369332"/>
            </a:xfrm>
            <a:prstGeom prst="rect">
              <a:avLst/>
            </a:prstGeom>
            <a:noFill/>
            <a:ln w="9525">
              <a:noFill/>
              <a:miter lim="800000"/>
              <a:headEnd/>
              <a:tailEnd/>
            </a:ln>
          </p:spPr>
          <p:txBody>
            <a:bodyPr>
              <a:spAutoFit/>
            </a:bodyPr>
            <a:lstStyle/>
            <a:p>
              <a:r>
                <a:rPr lang="en-US">
                  <a:latin typeface="Berlin Sans FB" pitchFamily="34" charset="0"/>
                </a:rPr>
                <a:t>100  %  -</a:t>
              </a:r>
            </a:p>
          </p:txBody>
        </p:sp>
      </p:grpSp>
      <p:sp>
        <p:nvSpPr>
          <p:cNvPr id="27" name="Left Bracket 26"/>
          <p:cNvSpPr/>
          <p:nvPr/>
        </p:nvSpPr>
        <p:spPr bwMode="auto">
          <a:xfrm>
            <a:off x="1905000" y="4038600"/>
            <a:ext cx="79542" cy="533400"/>
          </a:xfrm>
          <a:prstGeom prst="lef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8" name="Right Bracket 27"/>
          <p:cNvSpPr/>
          <p:nvPr/>
        </p:nvSpPr>
        <p:spPr bwMode="auto">
          <a:xfrm>
            <a:off x="6477000" y="4038600"/>
            <a:ext cx="79543" cy="457200"/>
          </a:xfrm>
          <a:prstGeom prst="rightBracket">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457200" y="533400"/>
            <a:ext cx="8229600" cy="5867400"/>
          </a:xfrm>
          <a:solidFill>
            <a:srgbClr val="00B0F0"/>
          </a:solidFill>
        </p:spPr>
        <p:txBody>
          <a:bodyPr/>
          <a:lstStyle/>
          <a:p>
            <a:pPr eaLnBrk="1" hangingPunct="1">
              <a:buFont typeface="Wingdings" pitchFamily="2" charset="2"/>
              <a:buChar char="Ø"/>
            </a:pPr>
            <a:r>
              <a:rPr lang="id-ID" sz="2000" smtClean="0">
                <a:latin typeface="Berlin Sans FB" pitchFamily="34" charset="0"/>
              </a:rPr>
              <a:t>Penyusunan dan penilaian SKP bagi PNS yang mutasi/ pindah</a:t>
            </a:r>
          </a:p>
          <a:p>
            <a:pPr algn="just" eaLnBrk="1" hangingPunct="1">
              <a:buFont typeface="Arial" charset="0"/>
              <a:buNone/>
            </a:pPr>
            <a:r>
              <a:rPr lang="id-ID" sz="2000" smtClean="0">
                <a:latin typeface="Berlin Sans FB" pitchFamily="34" charset="0"/>
              </a:rPr>
              <a:t>	Perpindahan pegawai dapat terjadi baik secara horizontal, vertikal (promosi/demosi), maupun diagonal (antar jabatan struktural, fungsional, dari struktural ke fungsional atau sebaliknya)</a:t>
            </a:r>
          </a:p>
          <a:p>
            <a:pPr algn="just" eaLnBrk="1" hangingPunct="1">
              <a:buFont typeface="Wingdings" pitchFamily="2" charset="2"/>
              <a:buChar char="Ø"/>
            </a:pPr>
            <a:r>
              <a:rPr lang="id-ID" sz="2000" smtClean="0">
                <a:latin typeface="Berlin Sans FB" pitchFamily="34" charset="0"/>
              </a:rPr>
              <a:t>Penyusunan SKP bagi PNS yg menjalani cuti bersalin/ cuti besar harus mempertimbangkan jumlah kegiatan dan target serta waktu.</a:t>
            </a:r>
          </a:p>
          <a:p>
            <a:pPr algn="just" eaLnBrk="1" hangingPunct="1">
              <a:buFont typeface="Wingdings" pitchFamily="2" charset="2"/>
              <a:buChar char="Ø"/>
            </a:pPr>
            <a:r>
              <a:rPr lang="id-ID" sz="2000" smtClean="0">
                <a:latin typeface="Berlin Sans FB" pitchFamily="34" charset="0"/>
              </a:rPr>
              <a:t>Penyusunan SKP bagi PNS yang menjalani cuti sakit harus disesuaikan dengan sisa waktu dalam tahun berjalan.</a:t>
            </a:r>
          </a:p>
          <a:p>
            <a:pPr eaLnBrk="1" hangingPunct="1">
              <a:buFont typeface="Wingdings" pitchFamily="2" charset="2"/>
              <a:buChar char="Ø"/>
            </a:pPr>
            <a:r>
              <a:rPr lang="id-ID" sz="2000" smtClean="0">
                <a:latin typeface="Berlin Sans FB" pitchFamily="34" charset="0"/>
              </a:rPr>
              <a:t>Penyusunan SKP bagi PNS yg ditunjuk sebagai Pelaksana Tugas (Plt.), maka tugas-tugas sebagai Plt. dihitung sebagai tugas tambahan.</a:t>
            </a:r>
          </a:p>
          <a:p>
            <a:pPr eaLnBrk="1" hangingPunct="1">
              <a:buFont typeface="Arial" charset="0"/>
              <a:buNone/>
            </a:pPr>
            <a:endParaRPr lang="id-ID" sz="2000" smtClean="0"/>
          </a:p>
        </p:txBody>
      </p:sp>
      <p:sp>
        <p:nvSpPr>
          <p:cNvPr id="6" name="Chevron 5"/>
          <p:cNvSpPr/>
          <p:nvPr/>
        </p:nvSpPr>
        <p:spPr>
          <a:xfrm>
            <a:off x="762000" y="4343400"/>
            <a:ext cx="5029200" cy="762000"/>
          </a:xfrm>
          <a:prstGeom prst="chevron">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7" name="Chevron 6"/>
          <p:cNvSpPr/>
          <p:nvPr/>
        </p:nvSpPr>
        <p:spPr>
          <a:xfrm>
            <a:off x="2362200" y="4876800"/>
            <a:ext cx="5029200" cy="762000"/>
          </a:xfrm>
          <a:prstGeom prst="chevr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 name="Chevron 7"/>
          <p:cNvSpPr/>
          <p:nvPr/>
        </p:nvSpPr>
        <p:spPr>
          <a:xfrm>
            <a:off x="3810000" y="5486400"/>
            <a:ext cx="5029200" cy="762000"/>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grpSp>
        <p:nvGrpSpPr>
          <p:cNvPr id="39938" name="Group 7"/>
          <p:cNvGrpSpPr>
            <a:grpSpLocks/>
          </p:cNvGrpSpPr>
          <p:nvPr/>
        </p:nvGrpSpPr>
        <p:grpSpPr bwMode="auto">
          <a:xfrm>
            <a:off x="39688" y="-50800"/>
            <a:ext cx="4837112" cy="1219200"/>
            <a:chOff x="1219200" y="1600200"/>
            <a:chExt cx="4495800" cy="1219200"/>
          </a:xfrm>
        </p:grpSpPr>
        <p:sp>
          <p:nvSpPr>
            <p:cNvPr id="6" name="Striped Right Arrow 5"/>
            <p:cNvSpPr/>
            <p:nvPr/>
          </p:nvSpPr>
          <p:spPr>
            <a:xfrm>
              <a:off x="1219200" y="1600200"/>
              <a:ext cx="4495800" cy="1219200"/>
            </a:xfrm>
            <a:prstGeom prst="stripedRightArrow">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endParaRPr lang="en-US"/>
            </a:p>
          </p:txBody>
        </p:sp>
        <p:sp>
          <p:nvSpPr>
            <p:cNvPr id="40055" name="Rectangle 6"/>
            <p:cNvSpPr>
              <a:spLocks noChangeArrowheads="1"/>
            </p:cNvSpPr>
            <p:nvPr/>
          </p:nvSpPr>
          <p:spPr bwMode="auto">
            <a:xfrm>
              <a:off x="1445364" y="1895172"/>
              <a:ext cx="4191000" cy="646331"/>
            </a:xfrm>
            <a:prstGeom prst="rect">
              <a:avLst/>
            </a:prstGeom>
            <a:noFill/>
            <a:ln w="9525">
              <a:noFill/>
              <a:miter lim="800000"/>
              <a:headEnd/>
              <a:tailEnd/>
            </a:ln>
          </p:spPr>
          <p:txBody>
            <a:bodyPr>
              <a:spAutoFit/>
            </a:bodyPr>
            <a:lstStyle/>
            <a:p>
              <a:pPr algn="ctr"/>
              <a:r>
                <a:rPr lang="id-ID" dirty="0">
                  <a:solidFill>
                    <a:srgbClr val="C00000"/>
                  </a:solidFill>
                  <a:latin typeface="Aharoni" pitchFamily="2" charset="-79"/>
                  <a:cs typeface="Aharoni" pitchFamily="2" charset="-79"/>
                </a:rPr>
                <a:t>Penilaian SKP bagi PNS yg Mutasi/ Pindah</a:t>
              </a:r>
              <a:endParaRPr lang="en-US" dirty="0">
                <a:solidFill>
                  <a:srgbClr val="C00000"/>
                </a:solidFill>
              </a:endParaRPr>
            </a:p>
          </p:txBody>
        </p:sp>
      </p:grpSp>
      <p:sp>
        <p:nvSpPr>
          <p:cNvPr id="39939" name="Rectangle 8"/>
          <p:cNvSpPr>
            <a:spLocks noChangeArrowheads="1"/>
          </p:cNvSpPr>
          <p:nvPr/>
        </p:nvSpPr>
        <p:spPr bwMode="auto">
          <a:xfrm>
            <a:off x="4800600" y="304800"/>
            <a:ext cx="4343400" cy="584200"/>
          </a:xfrm>
          <a:prstGeom prst="rect">
            <a:avLst/>
          </a:prstGeom>
          <a:noFill/>
          <a:ln w="9525">
            <a:noFill/>
            <a:miter lim="800000"/>
            <a:headEnd/>
            <a:tailEnd/>
          </a:ln>
        </p:spPr>
        <p:txBody>
          <a:bodyPr wrap="square">
            <a:spAutoFit/>
          </a:bodyPr>
          <a:lstStyle/>
          <a:p>
            <a:pPr algn="ctr">
              <a:buFont typeface="Arial" charset="0"/>
              <a:buNone/>
            </a:pPr>
            <a:r>
              <a:rPr lang="id-ID" sz="1600" i="1" dirty="0">
                <a:latin typeface="Aharoni" pitchFamily="2" charset="-79"/>
                <a:cs typeface="Aharoni" pitchFamily="2" charset="-79"/>
              </a:rPr>
              <a:t>Seorang PNS bernama Ali Muktar Raja, S.Sos dimutasikan ke unit kerja lain</a:t>
            </a:r>
          </a:p>
        </p:txBody>
      </p:sp>
      <p:sp>
        <p:nvSpPr>
          <p:cNvPr id="39940" name="Text Box 781"/>
          <p:cNvSpPr txBox="1">
            <a:spLocks noChangeArrowheads="1"/>
          </p:cNvSpPr>
          <p:nvPr/>
        </p:nvSpPr>
        <p:spPr bwMode="auto">
          <a:xfrm>
            <a:off x="2311400" y="1069975"/>
            <a:ext cx="4392613" cy="630238"/>
          </a:xfrm>
          <a:prstGeom prst="rect">
            <a:avLst/>
          </a:prstGeom>
          <a:noFill/>
          <a:ln w="9525">
            <a:noFill/>
            <a:miter lim="800000"/>
            <a:headEnd/>
            <a:tailEnd/>
          </a:ln>
        </p:spPr>
        <p:txBody>
          <a:bodyPr>
            <a:spAutoFit/>
          </a:bodyPr>
          <a:lstStyle/>
          <a:p>
            <a:pPr algn="ctr">
              <a:spcBef>
                <a:spcPct val="50000"/>
              </a:spcBef>
            </a:pPr>
            <a:r>
              <a:rPr lang="en-US" sz="1400" b="1" dirty="0">
                <a:solidFill>
                  <a:srgbClr val="0033CC"/>
                </a:solidFill>
              </a:rPr>
              <a:t>FORMULIR SASARAN KERJA</a:t>
            </a:r>
          </a:p>
          <a:p>
            <a:pPr algn="ctr">
              <a:spcBef>
                <a:spcPct val="50000"/>
              </a:spcBef>
            </a:pPr>
            <a:r>
              <a:rPr lang="en-US" sz="1400" b="1" dirty="0">
                <a:solidFill>
                  <a:srgbClr val="0033CC"/>
                </a:solidFill>
              </a:rPr>
              <a:t>PEGAWAI NEGERI SIPIL</a:t>
            </a:r>
          </a:p>
        </p:txBody>
      </p:sp>
      <p:graphicFrame>
        <p:nvGraphicFramePr>
          <p:cNvPr id="11" name="Group 1996"/>
          <p:cNvGraphicFramePr>
            <a:graphicFrameLocks noGrp="1"/>
          </p:cNvGraphicFramePr>
          <p:nvPr/>
        </p:nvGraphicFramePr>
        <p:xfrm>
          <a:off x="304800" y="1657350"/>
          <a:ext cx="8534399" cy="3580449"/>
        </p:xfrm>
        <a:graphic>
          <a:graphicData uri="http://schemas.openxmlformats.org/drawingml/2006/table">
            <a:tbl>
              <a:tblPr/>
              <a:tblGrid>
                <a:gridCol w="585455"/>
                <a:gridCol w="1491516"/>
                <a:gridCol w="1700607"/>
                <a:gridCol w="756212"/>
                <a:gridCol w="1482804"/>
                <a:gridCol w="670834"/>
                <a:gridCol w="754470"/>
                <a:gridCol w="1092501"/>
              </a:tblGrid>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I. PEJABAT PENILAI</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II. PEGAWAI  NEGERI SIPIL YANG DINILAI</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1</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Nama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dirty="0" smtClean="0">
                          <a:ln>
                            <a:noFill/>
                          </a:ln>
                          <a:solidFill>
                            <a:srgbClr val="0033CC"/>
                          </a:solidFill>
                          <a:effectLst/>
                          <a:latin typeface="Arial Narrow" pitchFamily="34" charset="0"/>
                          <a:cs typeface="Times New Roman" pitchFamily="18" charset="0"/>
                        </a:rPr>
                        <a:t>Drs. Indra Hidayat</a:t>
                      </a:r>
                      <a:endParaRPr kumimoji="0" lang="id-ID" sz="900" b="0" i="0" u="none" strike="noStrike" cap="none" normalizeH="0" baseline="0" noProof="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1</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Nama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0033CC"/>
                          </a:solidFill>
                          <a:effectLst/>
                          <a:latin typeface="Arial Narrow" pitchFamily="34" charset="0"/>
                          <a:cs typeface="Times New Roman" pitchFamily="18" charset="0"/>
                        </a:rPr>
                        <a:t>Ali Muktar Raja, S.Sos</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2</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NIP</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19610412.198801.1.099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2</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NIP</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19750718.200001.1.099</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25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3</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Pangkat/Gol.Ruang</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Penata Tk.I/IIId</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3</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Pangkat/Gol.Ruang</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Penata/IIIc</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4</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Jabatan</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Kepala Subdirektorat Mutasi II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4</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Jabatan</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Kepala Seksi Mutasi IIA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5</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Unit Kerja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Dit. Kepangkatan dan Mutasi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5</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Unit Kerja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Dit. Kepangkatan dan Mutasi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000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III. Kegiatan Tugas Jabatan</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ANGKA KREDIT</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TARGET</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36550">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KUANT/</a:t>
                      </a:r>
                      <a:endParaRPr kumimoji="0" lang="id-ID" sz="1000" b="0" i="0" u="none" strike="noStrike" cap="none" normalizeH="0" baseline="0" noProof="0" smtClean="0">
                        <a:ln>
                          <a:noFill/>
                        </a:ln>
                        <a:solidFill>
                          <a:srgbClr val="33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OUTPUT</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KUAL/ MUTU</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WAKTU</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BIAYA</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Menyelesaikan nota persetujuan KP Kementerian Luar Negeri golru III/d kebawah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ea typeface="Times New Roman" pitchFamily="18" charset="0"/>
                          <a:cs typeface="Arial" charset="0"/>
                        </a:rPr>
                        <a:t>500 NP</a:t>
                      </a:r>
                      <a:endParaRPr kumimoji="0" lang="id-ID" sz="1000" b="0" i="0" u="none" strike="noStrike" cap="none" normalizeH="0" baseline="0" noProof="0" smtClean="0">
                        <a:ln>
                          <a:noFill/>
                        </a:ln>
                        <a:solidFill>
                          <a:srgbClr val="3333CC"/>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2</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Menyelesaikan nota persetujuan KP  Kejaksaan Agunggolru III/d kebawah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1500 NP</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3</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Menyelesaikan nota persetujuan KP Kementerian Kesehatan golru III/d kebawah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ea typeface="Times New Roman" pitchFamily="18" charset="0"/>
                          <a:cs typeface="Arial" charset="0"/>
                        </a:rPr>
                        <a:t>1500 NP</a:t>
                      </a:r>
                      <a:endParaRPr kumimoji="0" lang="id-ID" sz="1000" b="0" i="0" u="none" strike="noStrike" cap="none" normalizeH="0" baseline="0" noProof="0" smtClean="0">
                        <a:ln>
                          <a:noFill/>
                        </a:ln>
                        <a:solidFill>
                          <a:srgbClr val="33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4</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Membuat laporan tahunan</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1 Lap</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12</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2" name="Group 1994"/>
          <p:cNvGraphicFramePr>
            <a:graphicFrameLocks noGrp="1"/>
          </p:cNvGraphicFramePr>
          <p:nvPr/>
        </p:nvGraphicFramePr>
        <p:xfrm>
          <a:off x="539750" y="5240338"/>
          <a:ext cx="8064500" cy="1645920"/>
        </p:xfrm>
        <a:graphic>
          <a:graphicData uri="http://schemas.openxmlformats.org/drawingml/2006/table">
            <a:tbl>
              <a:tblPr/>
              <a:tblGrid>
                <a:gridCol w="3584575"/>
                <a:gridCol w="895350"/>
                <a:gridCol w="3584575"/>
              </a:tblGrid>
              <a:tr h="214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Jakarta, </a:t>
                      </a:r>
                      <a:r>
                        <a:rPr kumimoji="0" lang="en-US" sz="1200" b="0" i="0" u="none" strike="noStrike" cap="none" normalizeH="0" baseline="0" noProof="0" dirty="0" smtClean="0">
                          <a:ln>
                            <a:noFill/>
                          </a:ln>
                          <a:solidFill>
                            <a:srgbClr val="0033CC"/>
                          </a:solidFill>
                          <a:effectLst/>
                          <a:latin typeface="Arial Narrow" pitchFamily="34" charset="0"/>
                          <a:cs typeface="Times New Roman" pitchFamily="18" charset="0"/>
                        </a:rPr>
                        <a:t>5</a:t>
                      </a: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 Januari 201</a:t>
                      </a:r>
                      <a:r>
                        <a:rPr kumimoji="0" lang="en-US" sz="1200" b="0" i="0" u="none" strike="noStrike" cap="none" normalizeH="0" baseline="0" noProof="0" dirty="0" smtClean="0">
                          <a:ln>
                            <a:noFill/>
                          </a:ln>
                          <a:solidFill>
                            <a:srgbClr val="0033CC"/>
                          </a:solidFill>
                          <a:effectLst/>
                          <a:latin typeface="Arial Narrow" pitchFamily="34" charset="0"/>
                          <a:cs typeface="Times New Roman" pitchFamily="18" charset="0"/>
                        </a:rPr>
                        <a:t>4</a:t>
                      </a:r>
                      <a:endParaRPr kumimoji="0" lang="id-ID" sz="1200" b="0" i="0" u="none" strike="noStrike" cap="none" normalizeH="0" baseline="0" noProof="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214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Pejabat Penilai</a:t>
                      </a:r>
                      <a:endParaRPr kumimoji="0" lang="id-ID" sz="1200" b="0" i="0" u="none" strike="noStrike" cap="none" normalizeH="0" baseline="0" noProof="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33CC"/>
                          </a:solidFill>
                          <a:effectLst/>
                          <a:latin typeface="Arial Narrow" pitchFamily="34" charset="0"/>
                          <a:cs typeface="Times New Roman" pitchFamily="18" charset="0"/>
                        </a:rPr>
                        <a:t>Pegawai Negeri Sipil Yang Dinilai</a:t>
                      </a:r>
                      <a:endParaRPr kumimoji="0" lang="id-ID" sz="1200" b="0" i="0" u="none" strike="noStrike" cap="none" normalizeH="0" baseline="0" noProof="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14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14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14149">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d-ID" sz="1200" b="0" i="0" u="sng" strike="noStrike" cap="none" normalizeH="0" baseline="0" noProof="0" dirty="0" smtClean="0">
                          <a:ln>
                            <a:noFill/>
                          </a:ln>
                          <a:solidFill>
                            <a:srgbClr val="0033CC"/>
                          </a:solidFill>
                          <a:effectLst/>
                          <a:latin typeface="Arial Narrow" pitchFamily="34" charset="0"/>
                          <a:cs typeface="Times New Roman" pitchFamily="18" charset="0"/>
                        </a:rPr>
                        <a:t>(</a:t>
                      </a: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Drs. Indra Hidayat</a:t>
                      </a:r>
                      <a:r>
                        <a:rPr kumimoji="0" lang="id-ID" sz="1200" b="0" i="0" u="none" strike="noStrike" cap="none" normalizeH="0" baseline="0" noProof="0" dirty="0" smtClean="0">
                          <a:ln>
                            <a:noFill/>
                          </a:ln>
                          <a:solidFill>
                            <a:srgbClr val="0033CC"/>
                          </a:solidFill>
                          <a:effectLst/>
                          <a:latin typeface="Arial" charset="0"/>
                          <a:cs typeface="Times New Roman" pitchFamily="18" charset="0"/>
                        </a:rPr>
                        <a:t>)</a:t>
                      </a:r>
                      <a:endParaRPr kumimoji="0" lang="id-ID" sz="1200" b="0" i="0" u="none" strike="noStrike" cap="none" normalizeH="0" baseline="0" noProof="0" dirty="0" smtClean="0">
                        <a:ln>
                          <a:noFill/>
                        </a:ln>
                        <a:solidFill>
                          <a:srgbClr val="3333CC"/>
                        </a:solidFill>
                        <a:effectLst/>
                        <a:latin typeface="Arial Narrow"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d-ID" sz="1200" b="0" i="0" u="none" strike="noStrike" cap="none" normalizeH="0" baseline="0" noProof="0" smtClean="0">
                          <a:ln>
                            <a:noFill/>
                          </a:ln>
                          <a:solidFill>
                            <a:srgbClr val="0033CC"/>
                          </a:solidFill>
                          <a:effectLst/>
                          <a:latin typeface="Arial Narrow" pitchFamily="34" charset="0"/>
                          <a:cs typeface="Times New Roman" pitchFamily="18" charset="0"/>
                        </a:rPr>
                        <a:t>(Ali Muktar Raja, S.Sos)</a:t>
                      </a:r>
                    </a:p>
                  </a:txBody>
                  <a:tcPr horzOverflow="overflow">
                    <a:lnL>
                      <a:noFill/>
                    </a:lnL>
                    <a:lnR cap="flat">
                      <a:noFill/>
                    </a:lnR>
                    <a:lnT>
                      <a:noFill/>
                    </a:lnT>
                    <a:lnB>
                      <a:noFill/>
                    </a:lnB>
                    <a:lnTlToBr>
                      <a:noFill/>
                    </a:lnTlToBr>
                    <a:lnBlToTr>
                      <a:noFill/>
                    </a:lnBlToTr>
                    <a:noFill/>
                  </a:tcPr>
                </a:tc>
              </a:tr>
              <a:tr h="21414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                           NIP. </a:t>
                      </a:r>
                      <a:r>
                        <a:rPr kumimoji="0" lang="id-ID" sz="1200" b="0" i="0" u="none" strike="noStrike" cap="none" normalizeH="0" baseline="0" noProof="0" dirty="0" smtClean="0">
                          <a:ln>
                            <a:noFill/>
                          </a:ln>
                          <a:solidFill>
                            <a:srgbClr val="3333CC"/>
                          </a:solidFill>
                          <a:effectLst/>
                          <a:latin typeface="Arial Narrow" pitchFamily="34" charset="0"/>
                        </a:rPr>
                        <a:t>19610412.198801.1.099</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                           NIP. </a:t>
                      </a:r>
                      <a:r>
                        <a:rPr kumimoji="0" lang="id-ID" sz="1200" b="0" i="0" u="none" strike="noStrike" cap="none" normalizeH="0" baseline="0" noProof="0" dirty="0" smtClean="0">
                          <a:ln>
                            <a:noFill/>
                          </a:ln>
                          <a:solidFill>
                            <a:srgbClr val="3333CC"/>
                          </a:solidFill>
                          <a:effectLst/>
                          <a:latin typeface="Arial Narrow" pitchFamily="34" charset="0"/>
                          <a:cs typeface="Times New Roman" pitchFamily="18" charset="0"/>
                        </a:rPr>
                        <a:t>19750718.200001.1.099</a:t>
                      </a:r>
                      <a:endParaRPr kumimoji="0" lang="id-ID" sz="1200" b="0" i="0" u="none" strike="noStrike" cap="none" normalizeH="0" baseline="0" noProof="0" dirty="0" smtClean="0">
                        <a:ln>
                          <a:noFill/>
                        </a:ln>
                        <a:solidFill>
                          <a:srgbClr val="3333CC"/>
                        </a:solidFill>
                        <a:effectLst/>
                        <a:latin typeface="Arial Narrow"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3348038" y="30163"/>
            <a:ext cx="2398712" cy="457200"/>
          </a:xfrm>
          <a:prstGeom prst="rect">
            <a:avLst/>
          </a:prstGeom>
          <a:noFill/>
          <a:ln w="9525">
            <a:noFill/>
            <a:miter lim="800000"/>
            <a:headEnd/>
            <a:tailEnd/>
          </a:ln>
        </p:spPr>
        <p:txBody>
          <a:bodyPr wrap="none" anchor="ctr">
            <a:spAutoFit/>
          </a:bodyPr>
          <a:lstStyle/>
          <a:p>
            <a:pPr algn="ctr"/>
            <a:r>
              <a:rPr lang="id-ID" sz="1200" b="1">
                <a:solidFill>
                  <a:srgbClr val="0033CC"/>
                </a:solidFill>
                <a:cs typeface="Times New Roman" pitchFamily="18" charset="0"/>
              </a:rPr>
              <a:t>PENILAIAN SASARAN KERJA </a:t>
            </a:r>
            <a:endParaRPr lang="en-US" sz="1200">
              <a:solidFill>
                <a:srgbClr val="0033CC"/>
              </a:solidFill>
            </a:endParaRPr>
          </a:p>
          <a:p>
            <a:pPr algn="ctr" eaLnBrk="0" hangingPunct="0"/>
            <a:r>
              <a:rPr lang="id-ID" sz="1200" b="1">
                <a:solidFill>
                  <a:srgbClr val="0033CC"/>
                </a:solidFill>
                <a:cs typeface="Times New Roman" pitchFamily="18" charset="0"/>
              </a:rPr>
              <a:t>PEGAWAI NEGERI SIPIL</a:t>
            </a:r>
            <a:endParaRPr lang="en-US" sz="1200">
              <a:solidFill>
                <a:srgbClr val="0033CC"/>
              </a:solidFill>
            </a:endParaRPr>
          </a:p>
        </p:txBody>
      </p:sp>
      <p:graphicFrame>
        <p:nvGraphicFramePr>
          <p:cNvPr id="6" name="Group 1059"/>
          <p:cNvGraphicFramePr>
            <a:graphicFrameLocks noGrp="1"/>
          </p:cNvGraphicFramePr>
          <p:nvPr/>
        </p:nvGraphicFramePr>
        <p:xfrm>
          <a:off x="144463" y="941388"/>
          <a:ext cx="8964487" cy="4398232"/>
        </p:xfrm>
        <a:graphic>
          <a:graphicData uri="http://schemas.openxmlformats.org/drawingml/2006/table">
            <a:tbl>
              <a:tblPr/>
              <a:tblGrid>
                <a:gridCol w="502170"/>
                <a:gridCol w="1773450"/>
                <a:gridCol w="251336"/>
                <a:gridCol w="503850"/>
                <a:gridCol w="502170"/>
                <a:gridCol w="502171"/>
                <a:gridCol w="529042"/>
                <a:gridCol w="475301"/>
                <a:gridCol w="544160"/>
                <a:gridCol w="440031"/>
                <a:gridCol w="564311"/>
                <a:gridCol w="540799"/>
                <a:gridCol w="1095037"/>
                <a:gridCol w="740659"/>
              </a:tblGrid>
              <a:tr h="2236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rgbClr val="0033CC"/>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NO</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I. Kegiatan Tugas Jabatan</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TARGET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REALISASI</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PENGHITUNGAN</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NILAI</a:t>
                      </a:r>
                      <a:endParaRPr kumimoji="0" lang="en-US" sz="1000" b="0" i="0" u="none" strike="noStrike" cap="none" normalizeH="0" baseline="0" smtClean="0">
                        <a:ln>
                          <a:noFill/>
                        </a:ln>
                        <a:solidFill>
                          <a:srgbClr val="00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CAPAIAN</a:t>
                      </a:r>
                      <a:endParaRPr kumimoji="0" lang="en-US" sz="1000" b="0" i="0" u="none" strike="noStrike" cap="none" normalizeH="0" baseline="0" smtClean="0">
                        <a:ln>
                          <a:noFill/>
                        </a:ln>
                        <a:solidFill>
                          <a:srgbClr val="00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SKP</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751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Kuant/output</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Kuant/ output</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67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2</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3</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4</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5</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7</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8</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9</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10</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11</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12</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13</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14</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Menyelesaikan nota persetujuan KP Kementerian Luar Negeri golru III/d kebawah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500 </a:t>
                      </a:r>
                    </a:p>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250 NP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12</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rPr>
                        <a:t>6</a:t>
                      </a:r>
                      <a:endParaRPr kumimoji="0" lang="id-ID" sz="1000" b="0" i="0" u="none" strike="noStrike" cap="none" normalizeH="0" baseline="0" dirty="0" smtClean="0">
                        <a:ln>
                          <a:noFill/>
                        </a:ln>
                        <a:solidFill>
                          <a:srgbClr val="00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250 NP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276*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92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2</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Menyelesaikan nota persetujuan KP  Kejaksaan Agunggolru III/d kebawah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1500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750 NP</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en-US" sz="1000" b="0" i="0" u="none" strike="noStrike" cap="none" normalizeH="0" baseline="0" dirty="0" smtClean="0">
                        <a:ln>
                          <a:noFill/>
                        </a:ln>
                        <a:solidFill>
                          <a:srgbClr val="0033CC"/>
                        </a:solidFill>
                        <a:effectLst/>
                        <a:latin typeface="Arial Narrow"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700 NP</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269,33</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a:t>
                      </a: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9,78</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3</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Menyelesaikan nota persetujuan KP Kementerian Kesehatan golru III/d kebawah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1500</a:t>
                      </a:r>
                    </a:p>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750</a:t>
                      </a:r>
                      <a:r>
                        <a:rPr kumimoji="0" lang="sv-SE" sz="105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 </a:t>
                      </a: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NP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en-US" sz="1000" b="0" i="0" u="none" strike="noStrike" cap="none" normalizeH="0" baseline="0" dirty="0" smtClean="0">
                        <a:ln>
                          <a:noFill/>
                        </a:ln>
                        <a:solidFill>
                          <a:srgbClr val="0033CC"/>
                        </a:solidFill>
                        <a:effectLst/>
                        <a:latin typeface="Arial Narrow"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600 NP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256,00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85,33</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4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4</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Membuat laporan tahunan</a:t>
                      </a:r>
                      <a:r>
                        <a:rPr kumimoji="0" lang="en-US" sz="1000" b="0" i="0" u="none" strike="noStrike" cap="none" normalizeH="0" baseline="0" noProof="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cs typeface="Times New Roman" pitchFamily="18" charset="0"/>
                        </a:rPr>
                        <a:t>1 lap</a:t>
                      </a: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75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II. Tugas Tambahan dan Kreativitas :</a:t>
                      </a:r>
                      <a:endParaRPr kumimoji="0" lang="id-ID" sz="1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6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 Tugas Tambahan</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6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b. Kreativitas</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604">
                <a:tc rowSpan="2" grid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NILAI CAPAIAN SKP</a:t>
                      </a:r>
                      <a:endParaRPr kumimoji="0" lang="id-ID" sz="12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8</a:t>
                      </a:r>
                      <a:r>
                        <a:rPr kumimoji="0" lang="en-US" sz="1200" b="1" i="0" u="none" strike="noStrike" cap="none" normalizeH="0" baseline="0" dirty="0" smtClean="0">
                          <a:ln>
                            <a:noFill/>
                          </a:ln>
                          <a:solidFill>
                            <a:srgbClr val="0033CC"/>
                          </a:solidFill>
                          <a:effectLst/>
                          <a:latin typeface="Arial Narrow" pitchFamily="34" charset="0"/>
                          <a:cs typeface="Times New Roman" pitchFamily="18" charset="0"/>
                        </a:rPr>
                        <a:t>9</a:t>
                      </a: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,0</a:t>
                      </a:r>
                      <a:r>
                        <a:rPr kumimoji="0" lang="en-US" sz="1200" b="1" i="0" u="none" strike="noStrike" cap="none" normalizeH="0" baseline="0" dirty="0" smtClean="0">
                          <a:ln>
                            <a:noFill/>
                          </a:ln>
                          <a:solidFill>
                            <a:srgbClr val="0033CC"/>
                          </a:solidFill>
                          <a:effectLst/>
                          <a:latin typeface="Arial Narrow" pitchFamily="34" charset="0"/>
                          <a:cs typeface="Times New Roman" pitchFamily="18" charset="0"/>
                        </a:rPr>
                        <a:t>4</a:t>
                      </a:r>
                      <a:endParaRPr kumimoji="0" lang="id-ID" sz="12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51604">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(Baik)</a:t>
                      </a:r>
                      <a:endParaRPr kumimoji="0" lang="id-ID" sz="12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7" name="Group 1060"/>
          <p:cNvGraphicFramePr>
            <a:graphicFrameLocks noGrp="1"/>
          </p:cNvGraphicFramePr>
          <p:nvPr/>
        </p:nvGraphicFramePr>
        <p:xfrm>
          <a:off x="3043238" y="5413375"/>
          <a:ext cx="5715000" cy="1310005"/>
        </p:xfrm>
        <a:graphic>
          <a:graphicData uri="http://schemas.openxmlformats.org/drawingml/2006/table">
            <a:tbl>
              <a:tblPr/>
              <a:tblGrid>
                <a:gridCol w="3200400"/>
                <a:gridCol w="2514600"/>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Jakarta, </a:t>
                      </a:r>
                      <a:r>
                        <a:rPr kumimoji="0" lang="en-US" sz="1000" b="0" i="0" u="none" strike="noStrike" cap="none" normalizeH="0" baseline="0" dirty="0" smtClean="0">
                          <a:ln>
                            <a:noFill/>
                          </a:ln>
                          <a:solidFill>
                            <a:srgbClr val="0033CC"/>
                          </a:solidFill>
                          <a:effectLst/>
                          <a:latin typeface="Times New Roman" pitchFamily="18" charset="0"/>
                          <a:cs typeface="Times New Roman" pitchFamily="18" charset="0"/>
                        </a:rPr>
                        <a:t> 30 </a:t>
                      </a:r>
                      <a:r>
                        <a:rPr kumimoji="0" lang="en-US" sz="1000" b="0" i="0" u="none" strike="noStrike" cap="none" normalizeH="0" baseline="0" dirty="0" err="1" smtClean="0">
                          <a:ln>
                            <a:noFill/>
                          </a:ln>
                          <a:solidFill>
                            <a:srgbClr val="0033CC"/>
                          </a:solidFill>
                          <a:effectLst/>
                          <a:latin typeface="Times New Roman" pitchFamily="18" charset="0"/>
                          <a:cs typeface="Times New Roman" pitchFamily="18" charset="0"/>
                        </a:rPr>
                        <a:t>Juni</a:t>
                      </a:r>
                      <a:r>
                        <a:rPr kumimoji="0" lang="en-US" sz="1000" b="0" i="0" u="none" strike="noStrike" cap="none" normalizeH="0" baseline="0" dirty="0" smtClean="0">
                          <a:ln>
                            <a:noFill/>
                          </a:ln>
                          <a:solidFill>
                            <a:srgbClr val="0033CC"/>
                          </a:solidFill>
                          <a:effectLst/>
                          <a:latin typeface="Times New Roman" pitchFamily="18" charset="0"/>
                          <a:cs typeface="Times New Roman" pitchFamily="18" charset="0"/>
                        </a:rPr>
                        <a:t> 2014</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Pejabat Penila</a:t>
                      </a:r>
                      <a:r>
                        <a:rPr kumimoji="0" lang="en-US" sz="1000" b="0" i="0" u="none" strike="noStrike" cap="none" normalizeH="0" baseline="0" dirty="0" err="1" smtClean="0">
                          <a:ln>
                            <a:noFill/>
                          </a:ln>
                          <a:solidFill>
                            <a:srgbClr val="0033CC"/>
                          </a:solidFill>
                          <a:effectLst/>
                          <a:latin typeface="Times New Roman" pitchFamily="18" charset="0"/>
                          <a:cs typeface="Times New Roman" pitchFamily="18" charset="0"/>
                        </a:rPr>
                        <a:t>i</a:t>
                      </a: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txBody>
                  <a:tcPr horzOverflow="overflow">
                    <a:lnL>
                      <a:noFill/>
                    </a:lnL>
                    <a:lnR cap="flat">
                      <a:noFill/>
                    </a:lnR>
                    <a:lnT>
                      <a:noFill/>
                    </a:lnT>
                    <a:lnB>
                      <a:noFill/>
                    </a:lnB>
                    <a:lnTlToBr>
                      <a:noFill/>
                    </a:lnTlToBr>
                    <a:lnBlToTr>
                      <a:noFill/>
                    </a:lnBlToTr>
                    <a:noFill/>
                  </a:tcPr>
                </a:tc>
              </a:tr>
              <a:tr h="193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d-ID" sz="1000" b="0" i="0" u="sng" strike="noStrike" cap="none" normalizeH="0" baseline="0" noProof="0" dirty="0" smtClean="0">
                          <a:ln>
                            <a:noFill/>
                          </a:ln>
                          <a:solidFill>
                            <a:srgbClr val="0033CC"/>
                          </a:solidFill>
                          <a:effectLst/>
                          <a:latin typeface="Arial Narrow" pitchFamily="34" charset="0"/>
                          <a:cs typeface="Times New Roman" pitchFamily="18" charset="0"/>
                        </a:rPr>
                        <a:t>(</a:t>
                      </a:r>
                      <a:r>
                        <a:rPr kumimoji="0" lang="id-ID" sz="1000" b="0" i="0" u="none" strike="noStrike" cap="none" normalizeH="0" baseline="0" noProof="0" dirty="0" smtClean="0">
                          <a:ln>
                            <a:noFill/>
                          </a:ln>
                          <a:solidFill>
                            <a:srgbClr val="0033CC"/>
                          </a:solidFill>
                          <a:effectLst/>
                          <a:latin typeface="Arial Narrow" pitchFamily="34" charset="0"/>
                          <a:cs typeface="Times New Roman" pitchFamily="18" charset="0"/>
                        </a:rPr>
                        <a:t>Drs. Indra Hidayat</a:t>
                      </a:r>
                      <a:r>
                        <a:rPr kumimoji="0" lang="id-ID" sz="1000" b="0" i="0" u="none" strike="noStrike" cap="none" normalizeH="0" baseline="0" noProof="0" dirty="0" smtClean="0">
                          <a:ln>
                            <a:noFill/>
                          </a:ln>
                          <a:solidFill>
                            <a:srgbClr val="0033CC"/>
                          </a:solidFill>
                          <a:effectLst/>
                          <a:latin typeface="Arial" charset="0"/>
                          <a:cs typeface="Times New Roman" pitchFamily="18" charset="0"/>
                        </a:rPr>
                        <a:t>)</a:t>
                      </a:r>
                      <a:endParaRPr kumimoji="0" lang="id-ID" sz="1000" b="0" i="0" u="none" strike="noStrike" cap="none" normalizeH="0" baseline="0" noProof="0" dirty="0" smtClean="0">
                        <a:ln>
                          <a:noFill/>
                        </a:ln>
                        <a:solidFill>
                          <a:srgbClr val="3333CC"/>
                        </a:solidFill>
                        <a:effectLst/>
                        <a:latin typeface="Arial Narrow" pitchFamily="34" charset="0"/>
                      </a:endParaRPr>
                    </a:p>
                  </a:txBody>
                  <a:tcPr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0033CC"/>
                          </a:solidFill>
                          <a:effectLst/>
                          <a:latin typeface="Arial Narrow" pitchFamily="34" charset="0"/>
                          <a:cs typeface="Times New Roman" pitchFamily="18" charset="0"/>
                        </a:rPr>
                        <a:t> NIP. </a:t>
                      </a:r>
                      <a:r>
                        <a:rPr kumimoji="0" lang="id-ID" sz="1000" b="0" i="0" u="none" strike="noStrike" cap="none" normalizeH="0" baseline="0" noProof="0" dirty="0" smtClean="0">
                          <a:ln>
                            <a:noFill/>
                          </a:ln>
                          <a:solidFill>
                            <a:srgbClr val="3333CC"/>
                          </a:solidFill>
                          <a:effectLst/>
                          <a:latin typeface="Arial Narrow" pitchFamily="34" charset="0"/>
                        </a:rPr>
                        <a:t>19610412.198801.1.099</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41121" name="Text Box 1057"/>
          <p:cNvSpPr txBox="1">
            <a:spLocks noChangeArrowheads="1"/>
          </p:cNvSpPr>
          <p:nvPr/>
        </p:nvSpPr>
        <p:spPr bwMode="auto">
          <a:xfrm>
            <a:off x="103188" y="622300"/>
            <a:ext cx="4376737" cy="274638"/>
          </a:xfrm>
          <a:prstGeom prst="rect">
            <a:avLst/>
          </a:prstGeom>
          <a:noFill/>
          <a:ln w="9525">
            <a:noFill/>
            <a:miter lim="800000"/>
            <a:headEnd/>
            <a:tailEnd/>
          </a:ln>
        </p:spPr>
        <p:txBody>
          <a:bodyPr>
            <a:spAutoFit/>
          </a:bodyPr>
          <a:lstStyle/>
          <a:p>
            <a:pPr>
              <a:spcBef>
                <a:spcPct val="50000"/>
              </a:spcBef>
            </a:pPr>
            <a:r>
              <a:rPr lang="id-ID" sz="1200" dirty="0">
                <a:solidFill>
                  <a:srgbClr val="0033CC"/>
                </a:solidFill>
              </a:rPr>
              <a:t>Jangka waktu penilaian 5 Januari s/d </a:t>
            </a:r>
            <a:r>
              <a:rPr lang="en-US" sz="1200" dirty="0">
                <a:solidFill>
                  <a:srgbClr val="0033CC"/>
                </a:solidFill>
              </a:rPr>
              <a:t>30 </a:t>
            </a:r>
            <a:r>
              <a:rPr lang="en-US" sz="1200" dirty="0" err="1">
                <a:solidFill>
                  <a:srgbClr val="0033CC"/>
                </a:solidFill>
              </a:rPr>
              <a:t>Juni</a:t>
            </a:r>
            <a:r>
              <a:rPr lang="en-US" sz="1200" dirty="0">
                <a:solidFill>
                  <a:srgbClr val="0033CC"/>
                </a:solidFill>
              </a:rPr>
              <a:t> </a:t>
            </a:r>
            <a:r>
              <a:rPr lang="en-US" sz="1200" dirty="0" smtClean="0">
                <a:solidFill>
                  <a:srgbClr val="0033CC"/>
                </a:solidFill>
              </a:rPr>
              <a:t>2014</a:t>
            </a:r>
            <a:endParaRPr lang="id-ID" sz="1200" dirty="0">
              <a:solidFill>
                <a:srgbClr val="0033CC"/>
              </a:solidFill>
            </a:endParaRPr>
          </a:p>
        </p:txBody>
      </p:sp>
      <p:cxnSp>
        <p:nvCxnSpPr>
          <p:cNvPr id="11" name="Straight Connector 10"/>
          <p:cNvCxnSpPr/>
          <p:nvPr/>
        </p:nvCxnSpPr>
        <p:spPr>
          <a:xfrm>
            <a:off x="2819400" y="1703388"/>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849563" y="1865313"/>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849563" y="2514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881438" y="192405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881438" y="2589213"/>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867150" y="3222625"/>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93750" y="3724275"/>
            <a:ext cx="1219200"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68613" y="3140075"/>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59088" y="3794125"/>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389313" y="3794125"/>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876675" y="3811588"/>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 y="3751263"/>
            <a:ext cx="152400" cy="158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3" name="Cloud Callout 12"/>
          <p:cNvSpPr/>
          <p:nvPr/>
        </p:nvSpPr>
        <p:spPr>
          <a:xfrm>
            <a:off x="282575" y="25400"/>
            <a:ext cx="8023225" cy="1531938"/>
          </a:xfrm>
          <a:prstGeom prst="cloudCallout">
            <a:avLst>
              <a:gd name="adj1" fmla="val -23473"/>
              <a:gd name="adj2" fmla="val 73642"/>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a:p>
        </p:txBody>
      </p:sp>
      <p:sp>
        <p:nvSpPr>
          <p:cNvPr id="5" name="Rectangle 4"/>
          <p:cNvSpPr/>
          <p:nvPr/>
        </p:nvSpPr>
        <p:spPr>
          <a:xfrm>
            <a:off x="1052386" y="203202"/>
            <a:ext cx="6788954" cy="1323439"/>
          </a:xfrm>
          <a:prstGeom prst="rect">
            <a:avLst/>
          </a:prstGeom>
          <a:noFill/>
        </p:spPr>
        <p:txBody>
          <a:bodyPr>
            <a:spAutoFit/>
          </a:bodyPr>
          <a:lstStyle/>
          <a:p>
            <a:pPr algn="ctr" fontAlgn="auto">
              <a:spcBef>
                <a:spcPts val="0"/>
              </a:spcBef>
              <a:spcAft>
                <a:spcPts val="0"/>
              </a:spcAft>
              <a:defRPr/>
            </a:pPr>
            <a:r>
              <a:rPr lang="en-US" sz="4000" b="1" dirty="0">
                <a:ln w="17780" cmpd="sng">
                  <a:solidFill>
                    <a:srgbClr val="FFFFFF"/>
                  </a:solidFill>
                  <a:prstDash val="solid"/>
                  <a:miter lim="800000"/>
                </a:ln>
                <a:solidFill>
                  <a:srgbClr val="00B050"/>
                </a:solidFill>
                <a:effectLst>
                  <a:outerShdw blurRad="50800" algn="tl" rotWithShape="0">
                    <a:srgbClr val="000000"/>
                  </a:outerShdw>
                </a:effectLst>
                <a:latin typeface="Berlin Sans FB Demi" pitchFamily="34" charset="0"/>
                <a:cs typeface="Aharoni" pitchFamily="2" charset="-79"/>
              </a:rPr>
              <a:t>PENILAIAN PRESTASI KERJA PNS</a:t>
            </a:r>
          </a:p>
        </p:txBody>
      </p:sp>
      <p:sp>
        <p:nvSpPr>
          <p:cNvPr id="7" name="Rounded Rectangle 6"/>
          <p:cNvSpPr/>
          <p:nvPr/>
        </p:nvSpPr>
        <p:spPr>
          <a:xfrm>
            <a:off x="612775" y="2006600"/>
            <a:ext cx="6553200" cy="12192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514350" indent="-514350" algn="just">
              <a:buFont typeface="Franklin Gothic Medium" pitchFamily="34" charset="0"/>
              <a:buAutoNum type="arabicPeriod"/>
              <a:defRPr/>
            </a:pPr>
            <a:r>
              <a:rPr lang="id-ID" dirty="0">
                <a:solidFill>
                  <a:schemeClr val="tx1"/>
                </a:solidFill>
                <a:latin typeface="Berlin Sans FB Demi" pitchFamily="34" charset="0"/>
                <a:cs typeface="Arial" charset="0"/>
              </a:rPr>
              <a:t>Penilaian prestasi kerja PNS bertujuan untuk menjamin objektifitas pembinaan PNS yg dilakukan berdasarkan sistem prestasi kerja &amp; sistem karier, yg dititikberatkan pada sistem prestasi kerja.</a:t>
            </a:r>
          </a:p>
        </p:txBody>
      </p:sp>
      <p:sp>
        <p:nvSpPr>
          <p:cNvPr id="8" name="Rounded Rectangle 7"/>
          <p:cNvSpPr/>
          <p:nvPr/>
        </p:nvSpPr>
        <p:spPr>
          <a:xfrm>
            <a:off x="1397000" y="3756025"/>
            <a:ext cx="6629400" cy="9144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marL="514350" indent="-514350" algn="just">
              <a:defRPr/>
            </a:pPr>
            <a:r>
              <a:rPr lang="id-ID" dirty="0">
                <a:solidFill>
                  <a:srgbClr val="002060"/>
                </a:solidFill>
                <a:latin typeface="Berlin Sans FB Demi" pitchFamily="34" charset="0"/>
                <a:cs typeface="Arial" charset="0"/>
              </a:rPr>
              <a:t>2.</a:t>
            </a:r>
            <a:r>
              <a:rPr lang="en-US" dirty="0">
                <a:solidFill>
                  <a:srgbClr val="002060"/>
                </a:solidFill>
                <a:latin typeface="Berlin Sans FB Demi" pitchFamily="34" charset="0"/>
                <a:cs typeface="Arial" charset="0"/>
              </a:rPr>
              <a:t> </a:t>
            </a:r>
            <a:r>
              <a:rPr lang="id-ID" dirty="0">
                <a:solidFill>
                  <a:srgbClr val="002060"/>
                </a:solidFill>
                <a:latin typeface="Berlin Sans FB Demi" pitchFamily="34" charset="0"/>
                <a:cs typeface="Arial" charset="0"/>
              </a:rPr>
              <a:t>Penilaian prestasi kerja PNS diarahkan sebagai pengendalian perilaku kerja produktif yg disyaratkan untuk mencapai hasil kerja yg disepakati.</a:t>
            </a:r>
          </a:p>
        </p:txBody>
      </p:sp>
      <p:sp>
        <p:nvSpPr>
          <p:cNvPr id="9" name="Rounded Rectangle 8"/>
          <p:cNvSpPr/>
          <p:nvPr/>
        </p:nvSpPr>
        <p:spPr>
          <a:xfrm>
            <a:off x="2209800" y="5192713"/>
            <a:ext cx="6781800" cy="1219200"/>
          </a:xfrm>
          <a:prstGeom prst="round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algn="just">
              <a:buFont typeface="Arial" charset="0"/>
              <a:buNone/>
              <a:defRPr/>
            </a:pPr>
            <a:r>
              <a:rPr lang="id-ID" dirty="0">
                <a:solidFill>
                  <a:srgbClr val="7030A0"/>
                </a:solidFill>
                <a:latin typeface="Berlin Sans FB Demi" pitchFamily="34" charset="0"/>
                <a:cs typeface="Arial" charset="0"/>
              </a:rPr>
              <a:t>3.	Penilaian prestasi kerja PNS dilakukan berdasarkan prinsip objektif, terukur, akuntabel, partisipatif, dan transparan.</a:t>
            </a:r>
          </a:p>
        </p:txBody>
      </p:sp>
      <p:sp>
        <p:nvSpPr>
          <p:cNvPr id="10" name="Down Arrow 9"/>
          <p:cNvSpPr/>
          <p:nvPr/>
        </p:nvSpPr>
        <p:spPr>
          <a:xfrm>
            <a:off x="4168775" y="3279775"/>
            <a:ext cx="484188" cy="457200"/>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Down Arrow 11"/>
          <p:cNvSpPr/>
          <p:nvPr/>
        </p:nvSpPr>
        <p:spPr>
          <a:xfrm>
            <a:off x="5838825" y="4706938"/>
            <a:ext cx="484188" cy="457200"/>
          </a:xfrm>
          <a:prstGeom prst="down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6" name="Rounded Rectangle 5"/>
          <p:cNvSpPr/>
          <p:nvPr/>
        </p:nvSpPr>
        <p:spPr>
          <a:xfrm>
            <a:off x="171450" y="187325"/>
            <a:ext cx="6477000" cy="6858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n-US"/>
          </a:p>
        </p:txBody>
      </p:sp>
      <p:sp>
        <p:nvSpPr>
          <p:cNvPr id="41987" name="Title 1"/>
          <p:cNvSpPr>
            <a:spLocks noGrp="1"/>
          </p:cNvSpPr>
          <p:nvPr>
            <p:ph type="title"/>
          </p:nvPr>
        </p:nvSpPr>
        <p:spPr>
          <a:xfrm>
            <a:off x="228600" y="211138"/>
            <a:ext cx="6324600" cy="609600"/>
          </a:xfrm>
        </p:spPr>
        <p:txBody>
          <a:bodyPr/>
          <a:lstStyle/>
          <a:p>
            <a:pPr algn="just"/>
            <a:r>
              <a:rPr lang="fi-FI" sz="1400" smtClean="0">
                <a:latin typeface="Aharoni" pitchFamily="2" charset="-79"/>
                <a:cs typeface="Aharoni" pitchFamily="2" charset="-79"/>
              </a:rPr>
              <a:t/>
            </a:r>
            <a:br>
              <a:rPr lang="fi-FI" sz="1400" smtClean="0">
                <a:latin typeface="Aharoni" pitchFamily="2" charset="-79"/>
                <a:cs typeface="Aharoni" pitchFamily="2" charset="-79"/>
              </a:rPr>
            </a:br>
            <a:r>
              <a:rPr lang="fi-FI" sz="1400" smtClean="0">
                <a:latin typeface="Aharoni" pitchFamily="2" charset="-79"/>
                <a:cs typeface="Aharoni" pitchFamily="2" charset="-79"/>
              </a:rPr>
              <a:t>Pada unit kerja baru Sdr. Ali Muktar Raja, S.Sos., menyusun SKP yang baru untuk periode Juli sampai dengan Desember 2014, sebagai berikut:</a:t>
            </a:r>
            <a:r>
              <a:rPr lang="en-US" sz="1400" smtClean="0">
                <a:latin typeface="Aharoni" pitchFamily="2" charset="-79"/>
                <a:cs typeface="Aharoni" pitchFamily="2" charset="-79"/>
              </a:rPr>
              <a:t/>
            </a:r>
            <a:br>
              <a:rPr lang="en-US" sz="1400" smtClean="0">
                <a:latin typeface="Aharoni" pitchFamily="2" charset="-79"/>
                <a:cs typeface="Aharoni" pitchFamily="2" charset="-79"/>
              </a:rPr>
            </a:br>
            <a:endParaRPr lang="en-US" sz="1400" smtClean="0">
              <a:latin typeface="Aharoni" pitchFamily="2" charset="-79"/>
              <a:cs typeface="Aharoni" pitchFamily="2" charset="-79"/>
            </a:endParaRPr>
          </a:p>
        </p:txBody>
      </p:sp>
      <p:sp>
        <p:nvSpPr>
          <p:cNvPr id="41988" name="Text Box 781"/>
          <p:cNvSpPr txBox="1">
            <a:spLocks noChangeArrowheads="1"/>
          </p:cNvSpPr>
          <p:nvPr/>
        </p:nvSpPr>
        <p:spPr bwMode="auto">
          <a:xfrm>
            <a:off x="2311400" y="996950"/>
            <a:ext cx="4392613" cy="630238"/>
          </a:xfrm>
          <a:prstGeom prst="rect">
            <a:avLst/>
          </a:prstGeom>
          <a:noFill/>
          <a:ln w="9525">
            <a:noFill/>
            <a:miter lim="800000"/>
            <a:headEnd/>
            <a:tailEnd/>
          </a:ln>
        </p:spPr>
        <p:txBody>
          <a:bodyPr>
            <a:spAutoFit/>
          </a:bodyPr>
          <a:lstStyle/>
          <a:p>
            <a:pPr algn="ctr">
              <a:spcBef>
                <a:spcPct val="50000"/>
              </a:spcBef>
            </a:pPr>
            <a:r>
              <a:rPr lang="en-US" sz="1400" b="1">
                <a:solidFill>
                  <a:srgbClr val="0033CC"/>
                </a:solidFill>
              </a:rPr>
              <a:t>FORMULIR SASARAN KERJA</a:t>
            </a:r>
          </a:p>
          <a:p>
            <a:pPr algn="ctr">
              <a:spcBef>
                <a:spcPct val="50000"/>
              </a:spcBef>
            </a:pPr>
            <a:r>
              <a:rPr lang="en-US" sz="1400" b="1">
                <a:solidFill>
                  <a:srgbClr val="0033CC"/>
                </a:solidFill>
              </a:rPr>
              <a:t>PEGAWAI NEGERI SIPIL</a:t>
            </a:r>
          </a:p>
        </p:txBody>
      </p:sp>
      <p:graphicFrame>
        <p:nvGraphicFramePr>
          <p:cNvPr id="8" name="Group 1996"/>
          <p:cNvGraphicFramePr>
            <a:graphicFrameLocks noGrp="1"/>
          </p:cNvGraphicFramePr>
          <p:nvPr/>
        </p:nvGraphicFramePr>
        <p:xfrm>
          <a:off x="304800" y="1657350"/>
          <a:ext cx="8534399" cy="3428049"/>
        </p:xfrm>
        <a:graphic>
          <a:graphicData uri="http://schemas.openxmlformats.org/drawingml/2006/table">
            <a:tbl>
              <a:tblPr/>
              <a:tblGrid>
                <a:gridCol w="585455"/>
                <a:gridCol w="1491516"/>
                <a:gridCol w="1700607"/>
                <a:gridCol w="756212"/>
                <a:gridCol w="1482804"/>
                <a:gridCol w="670834"/>
                <a:gridCol w="754470"/>
                <a:gridCol w="1092501"/>
              </a:tblGrid>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I. PEJABAT PENILAI</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II. PEGAWAI  NEGERI SIPIL YANG DINILAI</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1</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Nama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0033CC"/>
                          </a:solidFill>
                          <a:effectLst/>
                          <a:latin typeface="Arial Narrow" pitchFamily="34" charset="0"/>
                          <a:cs typeface="Times New Roman" pitchFamily="18" charset="0"/>
                        </a:rPr>
                        <a:t>Drs. Indira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1</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Nama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0033CC"/>
                          </a:solidFill>
                          <a:effectLst/>
                          <a:latin typeface="Arial Narrow" pitchFamily="34" charset="0"/>
                          <a:cs typeface="Times New Roman" pitchFamily="18" charset="0"/>
                        </a:rPr>
                        <a:t>Ali Muktar Raja, S.Sos</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2</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NIP</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19600211. 198401.2.099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2</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NIP</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19750718.200001.1.099</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254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3</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Pangkat/Gol.Ruang</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Pembina/IVa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3</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Pangkat/Gol.Ruang</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Penata/IIIc</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4</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Jabatan</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Kabag Perbendaharaan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4</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Jabatan</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dirty="0" smtClean="0">
                          <a:ln>
                            <a:noFill/>
                          </a:ln>
                          <a:solidFill>
                            <a:srgbClr val="3333CC"/>
                          </a:solidFill>
                          <a:effectLst/>
                          <a:latin typeface="Arial Narrow" pitchFamily="34" charset="0"/>
                          <a:cs typeface="Times New Roman" pitchFamily="18" charset="0"/>
                        </a:rPr>
                        <a:t>Kepala Seksi </a:t>
                      </a:r>
                      <a:r>
                        <a:rPr kumimoji="0" lang="en-US" sz="900" b="0" i="0" u="none" strike="noStrike" cap="none" normalizeH="0" baseline="0" noProof="0" dirty="0" err="1" smtClean="0">
                          <a:ln>
                            <a:noFill/>
                          </a:ln>
                          <a:solidFill>
                            <a:srgbClr val="3333CC"/>
                          </a:solidFill>
                          <a:effectLst/>
                          <a:latin typeface="Arial Narrow" pitchFamily="34" charset="0"/>
                          <a:cs typeface="Times New Roman" pitchFamily="18" charset="0"/>
                        </a:rPr>
                        <a:t>Perbendaharaan</a:t>
                      </a:r>
                      <a:r>
                        <a:rPr kumimoji="0" lang="en-US" sz="900" b="0" i="0" u="none" strike="noStrike" cap="none" normalizeH="0" baseline="0" noProof="0" dirty="0" smtClean="0">
                          <a:ln>
                            <a:noFill/>
                          </a:ln>
                          <a:solidFill>
                            <a:srgbClr val="3333CC"/>
                          </a:solidFill>
                          <a:effectLst/>
                          <a:latin typeface="Arial Narrow" pitchFamily="34" charset="0"/>
                          <a:cs typeface="Times New Roman" pitchFamily="18" charset="0"/>
                        </a:rPr>
                        <a:t> I</a:t>
                      </a:r>
                      <a:endParaRPr kumimoji="0" lang="id-ID" sz="900" b="0" i="0" u="none" strike="noStrike" cap="none" normalizeH="0" baseline="0" noProof="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5</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Unit Kerja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Biro Keuangan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5</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cs typeface="Times New Roman" pitchFamily="18" charset="0"/>
                        </a:rPr>
                        <a:t>Unit Kerja</a:t>
                      </a:r>
                      <a:endParaRPr kumimoji="0" lang="id-ID" sz="900" b="0" i="0" u="none" strike="noStrike" cap="none" normalizeH="0" baseline="0" noProof="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900" b="0" i="0" u="none" strike="noStrike" cap="none" normalizeH="0" baseline="0" noProof="0" smtClean="0">
                          <a:ln>
                            <a:noFill/>
                          </a:ln>
                          <a:solidFill>
                            <a:srgbClr val="3333CC"/>
                          </a:solidFill>
                          <a:effectLst/>
                          <a:latin typeface="Arial Narrow" pitchFamily="34" charset="0"/>
                        </a:rPr>
                        <a:t>Dit. Kepangkatan dan Mutasi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0003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III. Kegiatan Tugas Jabatan</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ANGKA KREDIT</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3333CC"/>
                          </a:solidFill>
                          <a:effectLst/>
                          <a:latin typeface="Arial Narrow" pitchFamily="34" charset="0"/>
                          <a:cs typeface="Times New Roman" pitchFamily="18" charset="0"/>
                        </a:rPr>
                        <a:t>TARGET</a:t>
                      </a:r>
                      <a:endParaRPr kumimoji="0" lang="id-ID" sz="12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36550">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KUANT/</a:t>
                      </a:r>
                      <a:endParaRPr kumimoji="0" lang="id-ID" sz="1000" b="0" i="0" u="none" strike="noStrike" cap="none" normalizeH="0" baseline="0" noProof="0" smtClean="0">
                        <a:ln>
                          <a:noFill/>
                        </a:ln>
                        <a:solidFill>
                          <a:srgbClr val="33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OUTPUT</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KUAL/ MUTU</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dirty="0" smtClean="0">
                          <a:ln>
                            <a:noFill/>
                          </a:ln>
                          <a:solidFill>
                            <a:srgbClr val="3333CC"/>
                          </a:solidFill>
                          <a:effectLst/>
                          <a:latin typeface="Arial Narrow" pitchFamily="34" charset="0"/>
                          <a:cs typeface="Times New Roman" pitchFamily="18" charset="0"/>
                        </a:rPr>
                        <a:t>WAKTU</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noProof="0" smtClean="0">
                          <a:ln>
                            <a:noFill/>
                          </a:ln>
                          <a:solidFill>
                            <a:srgbClr val="3333CC"/>
                          </a:solidFill>
                          <a:effectLst/>
                          <a:latin typeface="Arial Narrow" pitchFamily="34" charset="0"/>
                          <a:cs typeface="Times New Roman" pitchFamily="18" charset="0"/>
                        </a:rPr>
                        <a:t>BIAYA</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Memeriksa kelengkapan dan menganalisa SPP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ea typeface="Times New Roman" pitchFamily="18" charset="0"/>
                          <a:cs typeface="Arial" charset="0"/>
                        </a:rPr>
                        <a:t>5000 SPP</a:t>
                      </a:r>
                      <a:endParaRPr kumimoji="0" lang="id-ID" sz="1000" b="0" i="0" u="none" strike="noStrike" cap="none" normalizeH="0" baseline="0" noProof="0" smtClean="0">
                        <a:ln>
                          <a:noFill/>
                        </a:ln>
                        <a:solidFill>
                          <a:srgbClr val="3333CC"/>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6 bln</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7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2</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Memeriksa dan menganalisa kelengkapan SPM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5000 SPM</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6 bln</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3</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Membuat laporan tatalaksana keuangan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ea typeface="Times New Roman" pitchFamily="18" charset="0"/>
                          <a:cs typeface="Arial" charset="0"/>
                        </a:rPr>
                        <a:t>1 laporan</a:t>
                      </a:r>
                      <a:endParaRPr kumimoji="0" lang="id-ID" sz="1000" b="0" i="0" u="none" strike="noStrike" cap="none" normalizeH="0" baseline="0" noProof="0" smtClean="0">
                        <a:ln>
                          <a:noFill/>
                        </a:ln>
                        <a:solidFill>
                          <a:srgbClr val="33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100</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rPr>
                        <a:t>6 bln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smtClean="0">
                          <a:ln>
                            <a:noFill/>
                          </a:ln>
                          <a:solidFill>
                            <a:srgbClr val="3333CC"/>
                          </a:solidFill>
                          <a:effectLst/>
                          <a:latin typeface="Arial Narrow" pitchFamily="34" charset="0"/>
                          <a:cs typeface="Times New Roman" pitchFamily="18" charset="0"/>
                        </a:rPr>
                        <a:t>-</a:t>
                      </a: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1" name="Group 1994"/>
          <p:cNvGraphicFramePr>
            <a:graphicFrameLocks noGrp="1"/>
          </p:cNvGraphicFramePr>
          <p:nvPr/>
        </p:nvGraphicFramePr>
        <p:xfrm>
          <a:off x="539750" y="5240338"/>
          <a:ext cx="8064500" cy="1645920"/>
        </p:xfrm>
        <a:graphic>
          <a:graphicData uri="http://schemas.openxmlformats.org/drawingml/2006/table">
            <a:tbl>
              <a:tblPr/>
              <a:tblGrid>
                <a:gridCol w="3584575"/>
                <a:gridCol w="895350"/>
                <a:gridCol w="3584575"/>
              </a:tblGrid>
              <a:tr h="214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Jakarta, 1 Juli 201</a:t>
                      </a:r>
                      <a:r>
                        <a:rPr kumimoji="0" lang="en-US" sz="1200" b="0" i="0" u="none" strike="noStrike" cap="none" normalizeH="0" baseline="0" noProof="0" dirty="0" smtClean="0">
                          <a:ln>
                            <a:noFill/>
                          </a:ln>
                          <a:solidFill>
                            <a:srgbClr val="0033CC"/>
                          </a:solidFill>
                          <a:effectLst/>
                          <a:latin typeface="Arial Narrow" pitchFamily="34" charset="0"/>
                          <a:cs typeface="Times New Roman" pitchFamily="18" charset="0"/>
                        </a:rPr>
                        <a:t>4</a:t>
                      </a:r>
                      <a:endParaRPr kumimoji="0" lang="id-ID" sz="1200" b="0" i="0" u="none" strike="noStrike" cap="none" normalizeH="0" baseline="0" noProof="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214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33CC"/>
                          </a:solidFill>
                          <a:effectLst/>
                          <a:latin typeface="Arial Narrow" pitchFamily="34" charset="0"/>
                          <a:cs typeface="Times New Roman" pitchFamily="18" charset="0"/>
                        </a:rPr>
                        <a:t>Pejabat Penilai</a:t>
                      </a:r>
                      <a:endParaRPr kumimoji="0" lang="id-ID" sz="1200" b="0" i="0" u="none" strike="noStrike" cap="none" normalizeH="0" baseline="0" noProof="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33CC"/>
                          </a:solidFill>
                          <a:effectLst/>
                          <a:latin typeface="Arial Narrow" pitchFamily="34" charset="0"/>
                          <a:cs typeface="Times New Roman" pitchFamily="18" charset="0"/>
                        </a:rPr>
                        <a:t>Pegawai Negeri Sipil Yang Dinilai</a:t>
                      </a:r>
                      <a:endParaRPr kumimoji="0" lang="id-ID" sz="1200" b="0" i="0" u="none" strike="noStrike" cap="none" normalizeH="0" baseline="0" noProof="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14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14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14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                                          (Drs. Indira)</a:t>
                      </a:r>
                      <a:endParaRPr kumimoji="0" lang="id-ID" sz="1200" b="0" i="0" u="none" strike="noStrike" cap="none" normalizeH="0" baseline="0" noProof="0" dirty="0" smtClean="0">
                        <a:ln>
                          <a:noFill/>
                        </a:ln>
                        <a:solidFill>
                          <a:srgbClr val="3333CC"/>
                        </a:solidFill>
                        <a:effectLst/>
                        <a:latin typeface="Arial Narrow"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d-ID" sz="1200" b="0" i="0" u="none" strike="noStrike" cap="none" normalizeH="0" baseline="0" noProof="0" smtClean="0">
                          <a:ln>
                            <a:noFill/>
                          </a:ln>
                          <a:solidFill>
                            <a:srgbClr val="0033CC"/>
                          </a:solidFill>
                          <a:effectLst/>
                          <a:latin typeface="Arial Narrow" pitchFamily="34" charset="0"/>
                          <a:cs typeface="Times New Roman" pitchFamily="18" charset="0"/>
                        </a:rPr>
                        <a:t>(Ali Muktar Raja, S.Sos)</a:t>
                      </a:r>
                    </a:p>
                  </a:txBody>
                  <a:tcPr horzOverflow="overflow">
                    <a:lnL>
                      <a:noFill/>
                    </a:lnL>
                    <a:lnR cap="flat">
                      <a:noFill/>
                    </a:lnR>
                    <a:lnT>
                      <a:noFill/>
                    </a:lnT>
                    <a:lnB>
                      <a:noFill/>
                    </a:lnB>
                    <a:lnTlToBr>
                      <a:noFill/>
                    </a:lnTlToBr>
                    <a:lnBlToTr>
                      <a:noFill/>
                    </a:lnBlToTr>
                    <a:noFill/>
                  </a:tcPr>
                </a:tc>
              </a:tr>
              <a:tr h="214149">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                           NIP. </a:t>
                      </a:r>
                      <a:r>
                        <a:rPr kumimoji="0" lang="id-ID" sz="1200" b="0" i="0" u="none" strike="noStrike" cap="none" normalizeH="0" baseline="0" noProof="0" dirty="0" smtClean="0">
                          <a:ln>
                            <a:noFill/>
                          </a:ln>
                          <a:solidFill>
                            <a:srgbClr val="3333CC"/>
                          </a:solidFill>
                          <a:effectLst/>
                          <a:latin typeface="Arial Narrow" pitchFamily="34" charset="0"/>
                        </a:rPr>
                        <a:t>19600211. 198401.2.099</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noProof="0" dirty="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33CC"/>
                          </a:solidFill>
                          <a:effectLst/>
                          <a:latin typeface="Arial Narrow" pitchFamily="34" charset="0"/>
                          <a:cs typeface="Times New Roman" pitchFamily="18" charset="0"/>
                        </a:rPr>
                        <a:t>                           NIP. </a:t>
                      </a:r>
                      <a:r>
                        <a:rPr kumimoji="0" lang="id-ID" sz="1200" b="0" i="0" u="none" strike="noStrike" cap="none" normalizeH="0" baseline="0" noProof="0" dirty="0" smtClean="0">
                          <a:ln>
                            <a:noFill/>
                          </a:ln>
                          <a:solidFill>
                            <a:srgbClr val="3333CC"/>
                          </a:solidFill>
                          <a:effectLst/>
                          <a:latin typeface="Arial Narrow" pitchFamily="34" charset="0"/>
                          <a:cs typeface="Times New Roman" pitchFamily="18" charset="0"/>
                        </a:rPr>
                        <a:t>19750718.200001.1.099</a:t>
                      </a:r>
                      <a:endParaRPr kumimoji="0" lang="id-ID" sz="1200" b="0" i="0" u="none" strike="noStrike" cap="none" normalizeH="0" baseline="0" noProof="0" dirty="0" smtClean="0">
                        <a:ln>
                          <a:noFill/>
                        </a:ln>
                        <a:solidFill>
                          <a:srgbClr val="3333CC"/>
                        </a:solidFill>
                        <a:effectLst/>
                        <a:latin typeface="Arial Narrow"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43010" name="Rectangle 4"/>
          <p:cNvSpPr>
            <a:spLocks noChangeArrowheads="1"/>
          </p:cNvSpPr>
          <p:nvPr/>
        </p:nvSpPr>
        <p:spPr bwMode="auto">
          <a:xfrm>
            <a:off x="3348038" y="30163"/>
            <a:ext cx="2398712" cy="457200"/>
          </a:xfrm>
          <a:prstGeom prst="rect">
            <a:avLst/>
          </a:prstGeom>
          <a:noFill/>
          <a:ln w="9525">
            <a:noFill/>
            <a:miter lim="800000"/>
            <a:headEnd/>
            <a:tailEnd/>
          </a:ln>
        </p:spPr>
        <p:txBody>
          <a:bodyPr wrap="none" anchor="ctr">
            <a:spAutoFit/>
          </a:bodyPr>
          <a:lstStyle/>
          <a:p>
            <a:pPr algn="ctr"/>
            <a:r>
              <a:rPr lang="id-ID" sz="1200" b="1">
                <a:solidFill>
                  <a:srgbClr val="0033CC"/>
                </a:solidFill>
                <a:cs typeface="Times New Roman" pitchFamily="18" charset="0"/>
              </a:rPr>
              <a:t>PENILAIAN SASARAN KERJA </a:t>
            </a:r>
            <a:endParaRPr lang="en-US" sz="1200">
              <a:solidFill>
                <a:srgbClr val="0033CC"/>
              </a:solidFill>
            </a:endParaRPr>
          </a:p>
          <a:p>
            <a:pPr algn="ctr" eaLnBrk="0" hangingPunct="0"/>
            <a:r>
              <a:rPr lang="id-ID" sz="1200" b="1">
                <a:solidFill>
                  <a:srgbClr val="0033CC"/>
                </a:solidFill>
                <a:cs typeface="Times New Roman" pitchFamily="18" charset="0"/>
              </a:rPr>
              <a:t>PEGAWAI NEGERI SIPIL</a:t>
            </a:r>
            <a:endParaRPr lang="en-US" sz="1200">
              <a:solidFill>
                <a:srgbClr val="0033CC"/>
              </a:solidFill>
            </a:endParaRPr>
          </a:p>
        </p:txBody>
      </p:sp>
      <p:sp>
        <p:nvSpPr>
          <p:cNvPr id="43011" name="Text Box 1057"/>
          <p:cNvSpPr txBox="1">
            <a:spLocks noChangeArrowheads="1"/>
          </p:cNvSpPr>
          <p:nvPr/>
        </p:nvSpPr>
        <p:spPr bwMode="auto">
          <a:xfrm>
            <a:off x="103188" y="622300"/>
            <a:ext cx="4376737" cy="274638"/>
          </a:xfrm>
          <a:prstGeom prst="rect">
            <a:avLst/>
          </a:prstGeom>
          <a:noFill/>
          <a:ln w="9525">
            <a:noFill/>
            <a:miter lim="800000"/>
            <a:headEnd/>
            <a:tailEnd/>
          </a:ln>
        </p:spPr>
        <p:txBody>
          <a:bodyPr>
            <a:spAutoFit/>
          </a:bodyPr>
          <a:lstStyle/>
          <a:p>
            <a:pPr>
              <a:spcBef>
                <a:spcPct val="50000"/>
              </a:spcBef>
            </a:pPr>
            <a:r>
              <a:rPr lang="id-ID" sz="1200" dirty="0">
                <a:solidFill>
                  <a:srgbClr val="0033CC"/>
                </a:solidFill>
              </a:rPr>
              <a:t>Jangka waktu </a:t>
            </a:r>
            <a:r>
              <a:rPr lang="id-ID" sz="1200" dirty="0" smtClean="0">
                <a:solidFill>
                  <a:srgbClr val="0033CC"/>
                </a:solidFill>
              </a:rPr>
              <a:t>penilaia</a:t>
            </a:r>
            <a:r>
              <a:rPr lang="en-US" sz="1200" dirty="0" smtClean="0">
                <a:solidFill>
                  <a:srgbClr val="0033CC"/>
                </a:solidFill>
              </a:rPr>
              <a:t>n</a:t>
            </a:r>
            <a:r>
              <a:rPr lang="id-ID" sz="1200" dirty="0" smtClean="0">
                <a:solidFill>
                  <a:srgbClr val="0033CC"/>
                </a:solidFill>
              </a:rPr>
              <a:t> </a:t>
            </a:r>
            <a:r>
              <a:rPr lang="id-ID" sz="1200" dirty="0">
                <a:solidFill>
                  <a:srgbClr val="0033CC"/>
                </a:solidFill>
              </a:rPr>
              <a:t>5 </a:t>
            </a:r>
            <a:r>
              <a:rPr lang="en-US" sz="1200" dirty="0" err="1">
                <a:solidFill>
                  <a:srgbClr val="0033CC"/>
                </a:solidFill>
              </a:rPr>
              <a:t>Juli</a:t>
            </a:r>
            <a:r>
              <a:rPr lang="id-ID" sz="1200" dirty="0">
                <a:solidFill>
                  <a:srgbClr val="0033CC"/>
                </a:solidFill>
              </a:rPr>
              <a:t> s/d 31 Desember </a:t>
            </a:r>
            <a:r>
              <a:rPr lang="id-ID" sz="1200" dirty="0" smtClean="0">
                <a:solidFill>
                  <a:srgbClr val="0033CC"/>
                </a:solidFill>
              </a:rPr>
              <a:t>201</a:t>
            </a:r>
            <a:r>
              <a:rPr lang="en-US" sz="1200" dirty="0" smtClean="0">
                <a:solidFill>
                  <a:srgbClr val="0033CC"/>
                </a:solidFill>
              </a:rPr>
              <a:t>4</a:t>
            </a:r>
            <a:endParaRPr lang="id-ID" sz="1200" dirty="0">
              <a:solidFill>
                <a:srgbClr val="0033CC"/>
              </a:solidFill>
            </a:endParaRPr>
          </a:p>
        </p:txBody>
      </p:sp>
      <p:graphicFrame>
        <p:nvGraphicFramePr>
          <p:cNvPr id="7" name="Group 1059"/>
          <p:cNvGraphicFramePr>
            <a:graphicFrameLocks noGrp="1"/>
          </p:cNvGraphicFramePr>
          <p:nvPr/>
        </p:nvGraphicFramePr>
        <p:xfrm>
          <a:off x="144463" y="941388"/>
          <a:ext cx="8964487" cy="4398232"/>
        </p:xfrm>
        <a:graphic>
          <a:graphicData uri="http://schemas.openxmlformats.org/drawingml/2006/table">
            <a:tbl>
              <a:tblPr/>
              <a:tblGrid>
                <a:gridCol w="502170"/>
                <a:gridCol w="1773450"/>
                <a:gridCol w="251336"/>
                <a:gridCol w="503850"/>
                <a:gridCol w="502170"/>
                <a:gridCol w="502171"/>
                <a:gridCol w="529042"/>
                <a:gridCol w="475301"/>
                <a:gridCol w="544160"/>
                <a:gridCol w="440031"/>
                <a:gridCol w="564311"/>
                <a:gridCol w="540799"/>
                <a:gridCol w="1095037"/>
                <a:gridCol w="740659"/>
              </a:tblGrid>
              <a:tr h="2236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1" i="0" u="none" strike="noStrike" cap="none" normalizeH="0" baseline="0" dirty="0" smtClean="0">
                        <a:ln>
                          <a:noFill/>
                        </a:ln>
                        <a:solidFill>
                          <a:srgbClr val="0033CC"/>
                        </a:solidFill>
                        <a:effectLst/>
                        <a:latin typeface="Arial Narrow"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NO</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I. Kegiatan Tugas Jabatan</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TARGET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AK</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0033CC"/>
                          </a:solidFill>
                          <a:effectLst/>
                          <a:latin typeface="Arial Narrow" pitchFamily="34" charset="0"/>
                          <a:cs typeface="Times New Roman" pitchFamily="18" charset="0"/>
                        </a:rPr>
                        <a:t>REALISASI</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PENGHITUNGAN</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NILAI</a:t>
                      </a:r>
                      <a:endParaRPr kumimoji="0" lang="en-US" sz="1000" b="0" i="0" u="none" strike="noStrike" cap="none" normalizeH="0" baseline="0" smtClean="0">
                        <a:ln>
                          <a:noFill/>
                        </a:ln>
                        <a:solidFill>
                          <a:srgbClr val="00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CAPAIAN</a:t>
                      </a:r>
                      <a:endParaRPr kumimoji="0" lang="en-US" sz="1000" b="0" i="0" u="none" strike="noStrike" cap="none" normalizeH="0" baseline="0" smtClean="0">
                        <a:ln>
                          <a:noFill/>
                        </a:ln>
                        <a:solidFill>
                          <a:srgbClr val="00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smtClean="0">
                          <a:ln>
                            <a:noFill/>
                          </a:ln>
                          <a:solidFill>
                            <a:srgbClr val="0033CC"/>
                          </a:solidFill>
                          <a:effectLst/>
                          <a:latin typeface="Arial Narrow" pitchFamily="34" charset="0"/>
                          <a:cs typeface="Times New Roman" pitchFamily="18" charset="0"/>
                        </a:rPr>
                        <a:t>SKP</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751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Kuant/output</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Kuant/ output</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Kual/ Mutu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Waktu</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Biaya</a:t>
                      </a:r>
                      <a:endParaRPr kumimoji="0" lang="id-ID" sz="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167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2</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3</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4</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5</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7</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8</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9</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10</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11</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12</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smtClean="0">
                          <a:ln>
                            <a:noFill/>
                          </a:ln>
                          <a:solidFill>
                            <a:srgbClr val="0033CC"/>
                          </a:solidFill>
                          <a:effectLst/>
                          <a:latin typeface="Arial Narrow" pitchFamily="34" charset="0"/>
                          <a:cs typeface="Times New Roman" pitchFamily="18" charset="0"/>
                        </a:rPr>
                        <a:t>13</a:t>
                      </a:r>
                      <a:endParaRPr kumimoji="0" lang="id-ID" sz="18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600" b="1" i="0" u="none" strike="noStrike" cap="none" normalizeH="0" baseline="0" dirty="0" smtClean="0">
                          <a:ln>
                            <a:noFill/>
                          </a:ln>
                          <a:solidFill>
                            <a:srgbClr val="0033CC"/>
                          </a:solidFill>
                          <a:effectLst/>
                          <a:latin typeface="Arial Narrow" pitchFamily="34" charset="0"/>
                          <a:cs typeface="Times New Roman" pitchFamily="18" charset="0"/>
                        </a:rPr>
                        <a:t>14</a:t>
                      </a:r>
                      <a:endParaRPr kumimoji="0" lang="id-ID" sz="18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Memeriksa kelengkapan dan menganalisa SPP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5000 SPP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rPr>
                        <a:t>6</a:t>
                      </a:r>
                      <a:endParaRPr kumimoji="0" lang="id-ID" sz="1000" b="0" i="0" u="none" strike="noStrike" cap="none" normalizeH="0" baseline="0" dirty="0" smtClean="0">
                        <a:ln>
                          <a:noFill/>
                        </a:ln>
                        <a:solidFill>
                          <a:srgbClr val="00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2000 SPP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90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206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68,67</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2</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Memeriksa dan menganalisa kelengkapan SPM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5000 SPM</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2500 SPM</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85</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211</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70,33</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42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3</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3333CC"/>
                          </a:solidFill>
                          <a:effectLst/>
                          <a:latin typeface="Arial Narrow" pitchFamily="34" charset="0"/>
                          <a:cs typeface="Times New Roman" pitchFamily="18" charset="0"/>
                        </a:rPr>
                        <a:t>Membuat laporan tatalaksana keuangan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1 lap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sv-SE" sz="1000" b="0" i="0" u="none" strike="noStrike" cap="none" normalizeH="0" baseline="0" dirty="0" smtClean="0">
                          <a:ln>
                            <a:noFill/>
                          </a:ln>
                          <a:solidFill>
                            <a:srgbClr val="0033CC"/>
                          </a:solidFill>
                          <a:effectLst/>
                          <a:latin typeface="Arial Narrow" pitchFamily="34" charset="0"/>
                          <a:ea typeface="Times New Roman" pitchFamily="18" charset="0"/>
                          <a:cs typeface="Arial" charset="0"/>
                        </a:rPr>
                        <a:t>1 Lap</a:t>
                      </a:r>
                      <a:endParaRPr kumimoji="0" lang="sv-SE" sz="1000" b="0" i="0" u="none" strike="noStrike" cap="none" normalizeH="0" baseline="0" dirty="0" smtClean="0">
                        <a:ln>
                          <a:noFill/>
                        </a:ln>
                        <a:solidFill>
                          <a:srgbClr val="00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100</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276</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33CC"/>
                          </a:solidFill>
                          <a:effectLst/>
                          <a:latin typeface="Arial Narrow" pitchFamily="34" charset="0"/>
                          <a:cs typeface="Times New Roman" pitchFamily="18" charset="0"/>
                        </a:rPr>
                        <a:t>92</a:t>
                      </a: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342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noProof="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75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800" b="1" i="0" u="none" strike="noStrike" cap="none" normalizeH="0" baseline="0" dirty="0" smtClean="0">
                          <a:ln>
                            <a:noFill/>
                          </a:ln>
                          <a:solidFill>
                            <a:srgbClr val="0033CC"/>
                          </a:solidFill>
                          <a:effectLst/>
                          <a:latin typeface="Arial Narrow" pitchFamily="34" charset="0"/>
                          <a:cs typeface="Times New Roman" pitchFamily="18" charset="0"/>
                        </a:rPr>
                        <a:t>II. Tugas Tambahan dan Kreativitas :</a:t>
                      </a:r>
                      <a:endParaRPr kumimoji="0" lang="id-ID" sz="1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8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6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 Tugas Tambahan</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36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b. Kreativitas</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0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1604">
                <a:tc rowSpan="2" grid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NILAI CAPAIAN SKP</a:t>
                      </a:r>
                      <a:endParaRPr kumimoji="0" lang="id-ID" sz="1200" b="0" i="0" u="none" strike="noStrike" cap="none" normalizeH="0" baseline="0" dirty="0" smtClean="0">
                        <a:ln>
                          <a:noFill/>
                        </a:ln>
                        <a:solidFill>
                          <a:srgbClr val="00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33CC"/>
                          </a:solidFill>
                          <a:effectLst/>
                          <a:latin typeface="Arial Narrow" pitchFamily="34" charset="0"/>
                          <a:cs typeface="Times New Roman" pitchFamily="18" charset="0"/>
                        </a:rPr>
                        <a:t>77</a:t>
                      </a:r>
                      <a:endParaRPr kumimoji="0" lang="id-ID" sz="12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51604">
                <a:tc gridSpan="13"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0033CC"/>
                          </a:solidFill>
                          <a:effectLst/>
                          <a:latin typeface="Arial Narrow" pitchFamily="34" charset="0"/>
                          <a:cs typeface="Times New Roman" pitchFamily="18" charset="0"/>
                        </a:rPr>
                        <a:t>(Baik)</a:t>
                      </a:r>
                      <a:endParaRPr kumimoji="0" lang="id-ID" sz="1200" b="0" i="0" u="none" strike="noStrike" cap="none" normalizeH="0" baseline="0" dirty="0" smtClean="0">
                        <a:ln>
                          <a:noFill/>
                        </a:ln>
                        <a:solidFill>
                          <a:srgbClr val="00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8" name="Group 1060"/>
          <p:cNvGraphicFramePr>
            <a:graphicFrameLocks noGrp="1"/>
          </p:cNvGraphicFramePr>
          <p:nvPr/>
        </p:nvGraphicFramePr>
        <p:xfrm>
          <a:off x="3043238" y="5413375"/>
          <a:ext cx="5715000" cy="1310005"/>
        </p:xfrm>
        <a:graphic>
          <a:graphicData uri="http://schemas.openxmlformats.org/drawingml/2006/table">
            <a:tbl>
              <a:tblPr/>
              <a:tblGrid>
                <a:gridCol w="3200400"/>
                <a:gridCol w="2514600"/>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Jakarta, </a:t>
                      </a:r>
                      <a:r>
                        <a:rPr kumimoji="0" lang="en-US" sz="1000" b="0" i="0" u="none" strike="noStrike" cap="none" normalizeH="0" baseline="0" dirty="0" smtClean="0">
                          <a:ln>
                            <a:noFill/>
                          </a:ln>
                          <a:solidFill>
                            <a:srgbClr val="0033CC"/>
                          </a:solidFill>
                          <a:effectLst/>
                          <a:latin typeface="Times New Roman" pitchFamily="18" charset="0"/>
                          <a:cs typeface="Times New Roman" pitchFamily="18" charset="0"/>
                        </a:rPr>
                        <a:t> 31  </a:t>
                      </a:r>
                      <a:r>
                        <a:rPr kumimoji="0" lang="en-US" sz="1000" b="0" i="0" u="none" strike="noStrike" cap="none" normalizeH="0" baseline="0" dirty="0" err="1" smtClean="0">
                          <a:ln>
                            <a:noFill/>
                          </a:ln>
                          <a:solidFill>
                            <a:srgbClr val="0033CC"/>
                          </a:solidFill>
                          <a:effectLst/>
                          <a:latin typeface="Times New Roman" pitchFamily="18" charset="0"/>
                          <a:cs typeface="Times New Roman" pitchFamily="18" charset="0"/>
                        </a:rPr>
                        <a:t>Desember</a:t>
                      </a:r>
                      <a:r>
                        <a:rPr kumimoji="0" lang="en-US" sz="1000" b="0" i="0" u="none" strike="noStrike" cap="none" normalizeH="0" baseline="0" dirty="0" smtClean="0">
                          <a:ln>
                            <a:noFill/>
                          </a:ln>
                          <a:solidFill>
                            <a:srgbClr val="0033CC"/>
                          </a:solidFill>
                          <a:effectLst/>
                          <a:latin typeface="Times New Roman" pitchFamily="18" charset="0"/>
                          <a:cs typeface="Times New Roman" pitchFamily="18" charset="0"/>
                        </a:rPr>
                        <a:t> 2014</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dirty="0" smtClean="0">
                          <a:ln>
                            <a:noFill/>
                          </a:ln>
                          <a:solidFill>
                            <a:srgbClr val="0033CC"/>
                          </a:solidFill>
                          <a:effectLst/>
                          <a:latin typeface="Times New Roman" pitchFamily="18" charset="0"/>
                          <a:cs typeface="Times New Roman" pitchFamily="18" charset="0"/>
                        </a:rPr>
                        <a:t>Pejabat Penila</a:t>
                      </a:r>
                      <a:r>
                        <a:rPr kumimoji="0" lang="en-US" sz="1000" b="0" i="0" u="none" strike="noStrike" cap="none" normalizeH="0" baseline="0" dirty="0" err="1" smtClean="0">
                          <a:ln>
                            <a:noFill/>
                          </a:ln>
                          <a:solidFill>
                            <a:srgbClr val="0033CC"/>
                          </a:solidFill>
                          <a:effectLst/>
                          <a:latin typeface="Times New Roman" pitchFamily="18" charset="0"/>
                          <a:cs typeface="Times New Roman" pitchFamily="18" charset="0"/>
                        </a:rPr>
                        <a:t>i</a:t>
                      </a: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33CC"/>
                        </a:solidFill>
                        <a:effectLst/>
                        <a:latin typeface="Times New Roman" pitchFamily="18" charset="0"/>
                        <a:cs typeface="Times New Roman" pitchFamily="18" charset="0"/>
                      </a:endParaRPr>
                    </a:p>
                  </a:txBody>
                  <a:tcPr horzOverflow="overflow">
                    <a:lnL>
                      <a:noFill/>
                    </a:lnL>
                    <a:lnR cap="flat">
                      <a:noFill/>
                    </a:lnR>
                    <a:lnT>
                      <a:noFill/>
                    </a:lnT>
                    <a:lnB>
                      <a:noFill/>
                    </a:lnB>
                    <a:lnTlToBr>
                      <a:noFill/>
                    </a:lnTlToBr>
                    <a:lnBlToTr>
                      <a:noFill/>
                    </a:lnBlToTr>
                    <a:noFill/>
                  </a:tcPr>
                </a:tc>
              </a:tr>
              <a:tr h="1936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d-ID" sz="1000" b="0" i="0" u="none" strike="noStrike" cap="none" normalizeH="0" baseline="0" noProof="0" dirty="0" smtClean="0">
                          <a:ln>
                            <a:noFill/>
                          </a:ln>
                          <a:solidFill>
                            <a:srgbClr val="0033CC"/>
                          </a:solidFill>
                          <a:effectLst/>
                          <a:latin typeface="Arial Narrow" pitchFamily="34" charset="0"/>
                          <a:cs typeface="Times New Roman" pitchFamily="18" charset="0"/>
                        </a:rPr>
                        <a:t> (Drs. Indira)</a:t>
                      </a:r>
                      <a:endParaRPr kumimoji="0" lang="id-ID" sz="1000" b="0" i="0" u="none" strike="noStrike" cap="none" normalizeH="0" baseline="0" noProof="0" dirty="0" smtClean="0">
                        <a:ln>
                          <a:noFill/>
                        </a:ln>
                        <a:solidFill>
                          <a:srgbClr val="3333CC"/>
                        </a:solidFill>
                        <a:effectLst/>
                        <a:latin typeface="Arial Narrow" pitchFamily="34" charset="0"/>
                      </a:endParaRPr>
                    </a:p>
                  </a:txBody>
                  <a:tcPr horzOverflow="overflow">
                    <a:lnL>
                      <a:noFill/>
                    </a:lnL>
                    <a:lnR cap="flat">
                      <a:noFill/>
                    </a:lnR>
                    <a:lnT>
                      <a:noFill/>
                    </a:lnT>
                    <a:lnB>
                      <a:noFill/>
                    </a:lnB>
                    <a:lnTlToBr>
                      <a:noFill/>
                    </a:lnTlToBr>
                    <a:lnBlToTr>
                      <a:noFill/>
                    </a:lnBlToTr>
                    <a:noFill/>
                  </a:tcPr>
                </a:tc>
              </a:tr>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0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0" i="0" u="none" strike="noStrike" cap="none" normalizeH="0" baseline="0" noProof="0" dirty="0" smtClean="0">
                          <a:ln>
                            <a:noFill/>
                          </a:ln>
                          <a:solidFill>
                            <a:srgbClr val="0033CC"/>
                          </a:solidFill>
                          <a:effectLst/>
                          <a:latin typeface="Arial Narrow" pitchFamily="34" charset="0"/>
                          <a:cs typeface="Times New Roman" pitchFamily="18" charset="0"/>
                        </a:rPr>
                        <a:t> NIP. </a:t>
                      </a:r>
                      <a:r>
                        <a:rPr kumimoji="0" lang="id-ID" sz="1000" b="0" i="0" u="none" strike="noStrike" cap="none" normalizeH="0" baseline="0" noProof="0" dirty="0" smtClean="0">
                          <a:ln>
                            <a:noFill/>
                          </a:ln>
                          <a:solidFill>
                            <a:srgbClr val="3333CC"/>
                          </a:solidFill>
                          <a:effectLst/>
                          <a:latin typeface="Arial Narrow" pitchFamily="34" charset="0"/>
                        </a:rPr>
                        <a:t>19600211. 198401.2.099</a:t>
                      </a:r>
                      <a:endParaRPr kumimoji="0" lang="id-ID" sz="10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 name="Parallelogram 5"/>
          <p:cNvSpPr/>
          <p:nvPr/>
        </p:nvSpPr>
        <p:spPr>
          <a:xfrm>
            <a:off x="457200" y="762000"/>
            <a:ext cx="8229600" cy="5334000"/>
          </a:xfrm>
          <a:prstGeom prst="parallelogram">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203" name="Content Placeholder 2"/>
          <p:cNvSpPr>
            <a:spLocks noGrp="1"/>
          </p:cNvSpPr>
          <p:nvPr>
            <p:ph idx="1"/>
          </p:nvPr>
        </p:nvSpPr>
        <p:spPr>
          <a:xfrm>
            <a:off x="457200" y="762000"/>
            <a:ext cx="8229600" cy="5364163"/>
          </a:xfrm>
        </p:spPr>
        <p:txBody>
          <a:bodyPr/>
          <a:lstStyle/>
          <a:p>
            <a:pPr>
              <a:buFont typeface="Arial" charset="0"/>
              <a:buNone/>
              <a:defRPr/>
            </a:pPr>
            <a:r>
              <a:rPr lang="id-ID" sz="2000" dirty="0" smtClean="0">
                <a:latin typeface="Berlin Sans FB" pitchFamily="34" charset="0"/>
              </a:rPr>
              <a:t>                        </a:t>
            </a:r>
            <a:r>
              <a:rPr lang="id-ID" sz="2400" dirty="0" smtClean="0">
                <a:latin typeface="Berlin Sans FB" pitchFamily="34" charset="0"/>
              </a:rPr>
              <a:t>Maka pada akhir tahun 2014, yang berangkutan 	        memperoleh penilaian SKP sebagai berikut:</a:t>
            </a:r>
          </a:p>
          <a:p>
            <a:pPr marL="1489075" indent="-1489075">
              <a:buFont typeface="Arial" charset="0"/>
              <a:buNone/>
              <a:defRPr/>
            </a:pPr>
            <a:r>
              <a:rPr lang="id-ID" sz="2400" dirty="0" smtClean="0">
                <a:latin typeface="Berlin Sans FB" pitchFamily="34" charset="0"/>
              </a:rPr>
              <a:t>                    Penilaian SKP unit kerja lama + penilaian SKP </a:t>
            </a:r>
            <a:r>
              <a:rPr lang="en-US" sz="2400" dirty="0" smtClean="0">
                <a:latin typeface="Berlin Sans FB" pitchFamily="34" charset="0"/>
              </a:rPr>
              <a:t>  </a:t>
            </a:r>
            <a:r>
              <a:rPr lang="id-ID" sz="2400" dirty="0" smtClean="0">
                <a:latin typeface="Berlin Sans FB" pitchFamily="34" charset="0"/>
              </a:rPr>
              <a:t>unit kerja baru : 2</a:t>
            </a:r>
          </a:p>
          <a:p>
            <a:pPr lvl="3">
              <a:defRPr/>
            </a:pPr>
            <a:r>
              <a:rPr lang="id-ID" sz="2400" dirty="0" smtClean="0">
                <a:latin typeface="Berlin Sans FB" pitchFamily="34" charset="0"/>
              </a:rPr>
              <a:t>Nilai SKP pada unit kerja lama = 89, 04</a:t>
            </a:r>
          </a:p>
          <a:p>
            <a:pPr lvl="3">
              <a:defRPr/>
            </a:pPr>
            <a:r>
              <a:rPr lang="id-ID" sz="2400" dirty="0" smtClean="0">
                <a:latin typeface="Berlin Sans FB" pitchFamily="34" charset="0"/>
              </a:rPr>
              <a:t>Nilai SKP pada unit kerja baru = 77</a:t>
            </a:r>
          </a:p>
          <a:p>
            <a:pPr>
              <a:defRPr/>
            </a:pPr>
            <a:endParaRPr lang="id-ID" sz="2400" dirty="0" smtClean="0"/>
          </a:p>
          <a:p>
            <a:pPr lvl="2">
              <a:buFont typeface="Arial" charset="0"/>
              <a:buNone/>
              <a:defRPr/>
            </a:pPr>
            <a:endParaRPr lang="id-ID" dirty="0" smtClean="0"/>
          </a:p>
          <a:p>
            <a:pPr lvl="2">
              <a:buFont typeface="Arial" charset="0"/>
              <a:buNone/>
              <a:defRPr/>
            </a:pPr>
            <a:endParaRPr lang="id-ID" dirty="0" smtClean="0"/>
          </a:p>
          <a:p>
            <a:pPr lvl="2">
              <a:buFont typeface="Arial" charset="0"/>
              <a:buNone/>
              <a:defRPr/>
            </a:pPr>
            <a:endParaRPr lang="id-ID" dirty="0" smtClean="0"/>
          </a:p>
          <a:p>
            <a:pPr marL="280988" lvl="2" indent="0" algn="just">
              <a:buFont typeface="Arial" charset="0"/>
              <a:buNone/>
              <a:defRPr/>
            </a:pPr>
            <a:r>
              <a:rPr lang="id-ID" dirty="0" smtClean="0">
                <a:latin typeface="Berlin Sans FB" pitchFamily="34" charset="0"/>
              </a:rPr>
              <a:t>Sehingga nilai SKP Sdr. Ali Muktar Raja, S. Sos </a:t>
            </a:r>
            <a:endParaRPr lang="en-US" dirty="0" smtClean="0">
              <a:latin typeface="Berlin Sans FB" pitchFamily="34" charset="0"/>
            </a:endParaRPr>
          </a:p>
          <a:p>
            <a:pPr marL="280988" lvl="2" indent="0" algn="just">
              <a:buFont typeface="Arial" charset="0"/>
              <a:buNone/>
              <a:defRPr/>
            </a:pPr>
            <a:r>
              <a:rPr lang="id-ID" dirty="0" smtClean="0">
                <a:latin typeface="Berlin Sans FB" pitchFamily="34" charset="0"/>
              </a:rPr>
              <a:t>tahun 2014 adalah </a:t>
            </a:r>
            <a:r>
              <a:rPr lang="en-US" dirty="0" smtClean="0">
                <a:latin typeface="Berlin Sans FB" pitchFamily="34" charset="0"/>
              </a:rPr>
              <a:t> </a:t>
            </a:r>
            <a:r>
              <a:rPr lang="id-ID" dirty="0" smtClean="0">
                <a:latin typeface="Berlin Sans FB" pitchFamily="34" charset="0"/>
              </a:rPr>
              <a:t>83,02.</a:t>
            </a:r>
          </a:p>
          <a:p>
            <a:pPr>
              <a:buFont typeface="Arial" charset="0"/>
              <a:buNone/>
              <a:defRPr/>
            </a:pPr>
            <a:endParaRPr lang="id-ID" dirty="0" smtClean="0"/>
          </a:p>
        </p:txBody>
      </p:sp>
      <p:sp>
        <p:nvSpPr>
          <p:cNvPr id="5" name="Rounded Rectangle 4"/>
          <p:cNvSpPr/>
          <p:nvPr/>
        </p:nvSpPr>
        <p:spPr>
          <a:xfrm>
            <a:off x="2057400" y="3581400"/>
            <a:ext cx="4876800" cy="914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accent5">
                    <a:lumMod val="50000"/>
                  </a:schemeClr>
                </a:solidFill>
                <a:latin typeface="Berlin Sans FB" pitchFamily="34" charset="0"/>
              </a:rPr>
              <a:t>89,04 + 77 = </a:t>
            </a:r>
            <a:r>
              <a:rPr lang="en-US" sz="2400" u="sng" dirty="0">
                <a:solidFill>
                  <a:schemeClr val="accent5">
                    <a:lumMod val="50000"/>
                  </a:schemeClr>
                </a:solidFill>
                <a:latin typeface="Berlin Sans FB" pitchFamily="34" charset="0"/>
              </a:rPr>
              <a:t>166,04</a:t>
            </a:r>
            <a:r>
              <a:rPr lang="en-US" sz="2400" dirty="0">
                <a:solidFill>
                  <a:schemeClr val="accent5">
                    <a:lumMod val="50000"/>
                  </a:schemeClr>
                </a:solidFill>
                <a:latin typeface="Berlin Sans FB" pitchFamily="34" charset="0"/>
              </a:rPr>
              <a:t> = 83,02</a:t>
            </a:r>
          </a:p>
          <a:p>
            <a:pPr algn="ctr">
              <a:defRPr/>
            </a:pPr>
            <a:r>
              <a:rPr lang="en-US" sz="2400" dirty="0">
                <a:solidFill>
                  <a:schemeClr val="accent5">
                    <a:lumMod val="50000"/>
                  </a:schemeClr>
                </a:solidFill>
                <a:latin typeface="Berlin Sans FB" pitchFamily="34" charset="0"/>
              </a:rPr>
              <a:t>         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457200" y="304800"/>
            <a:ext cx="8229600" cy="6324600"/>
          </a:xfrm>
          <a:blipFill dpi="0" rotWithShape="1">
            <a:blip r:embed="rId2"/>
            <a:srcRect/>
            <a:tile tx="0" ty="0" sx="100000" sy="100000" flip="none" algn="tl"/>
          </a:blipFill>
        </p:spPr>
        <p:txBody>
          <a:bodyPr/>
          <a:lstStyle/>
          <a:p>
            <a:pPr eaLnBrk="1" hangingPunct="1">
              <a:buFont typeface="Wingdings" pitchFamily="2" charset="2"/>
              <a:buChar char="Ø"/>
            </a:pPr>
            <a:r>
              <a:rPr lang="id-ID" sz="2200" dirty="0" smtClean="0"/>
              <a:t>SKP bagi PNS yg kegiatannya dilakukan dengan tim kerja, maka berlaku ketentuan sbb:</a:t>
            </a:r>
          </a:p>
          <a:p>
            <a:pPr marL="857250" lvl="1" indent="-457200" eaLnBrk="1" hangingPunct="1">
              <a:buFont typeface="Calibri" pitchFamily="34" charset="0"/>
              <a:buAutoNum type="arabicPeriod"/>
            </a:pPr>
            <a:r>
              <a:rPr lang="id-ID" sz="2200" dirty="0" smtClean="0"/>
              <a:t>Jika kegiatan yg dilakukan merupakan tugas jabatannya, maka dimasukkan ke dalam SKP yg bersangkutan</a:t>
            </a:r>
          </a:p>
          <a:p>
            <a:pPr marL="857250" lvl="1" indent="-457200" eaLnBrk="1" hangingPunct="1">
              <a:buFont typeface="Calibri" pitchFamily="34" charset="0"/>
              <a:buAutoNum type="arabicPeriod"/>
            </a:pPr>
            <a:r>
              <a:rPr lang="id-ID" sz="2200" dirty="0" smtClean="0"/>
              <a:t>Jika kegiatannya bukan merupakan tugas jabatannya, maka kinerja yg berangkutan dinilai sebagai tugas tambahan.	</a:t>
            </a:r>
          </a:p>
          <a:p>
            <a:pPr algn="just" eaLnBrk="1" hangingPunct="1">
              <a:buFont typeface="Wingdings" pitchFamily="2" charset="2"/>
              <a:buChar char="Ø"/>
            </a:pPr>
            <a:r>
              <a:rPr lang="id-ID" sz="2200" dirty="0" smtClean="0"/>
              <a:t>Penyusunan SKP bagi PNS yg dipekerjakan/ diperbantukan, maka penyusunan/ penilaiannya dilakukan di tempat yg bersangkutan dipekerjakan/ diperbantukan.</a:t>
            </a:r>
          </a:p>
          <a:p>
            <a:pPr algn="just" eaLnBrk="1" hangingPunct="1">
              <a:buFont typeface="Wingdings" pitchFamily="2" charset="2"/>
              <a:buChar char="Ø"/>
            </a:pPr>
            <a:r>
              <a:rPr lang="id-ID" sz="2200" dirty="0" smtClean="0"/>
              <a:t>Penilaian SKP apabila terjadi faktor-faktor di luar kemampuan PNS, maka penilaiannya disesuaikan dengan kegiatan-kegiatan di luar SKP yg telah ditetapkan.</a:t>
            </a:r>
          </a:p>
          <a:p>
            <a:pPr algn="just" eaLnBrk="1" hangingPunct="1">
              <a:buFont typeface="Wingdings" pitchFamily="2" charset="2"/>
              <a:buChar char="Ø"/>
            </a:pPr>
            <a:r>
              <a:rPr lang="id-ID" sz="2200" dirty="0" smtClean="0"/>
              <a:t>Penyusunan SKP bagi PNS yg menduduki jabatan rangkap sesuai dengan peraturan perundang-undangan, maka penyusunan SKP yg dilakukan sesuai dengan tugas dan fungsi jabatan struktural.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274638"/>
            <a:ext cx="8229600" cy="792162"/>
          </a:xfrm>
          <a:blipFill dpi="0" rotWithShape="1">
            <a:blip r:embed="rId2"/>
            <a:srcRect/>
            <a:tile tx="0" ty="0" sx="100000" sy="100000" flip="none" algn="tl"/>
          </a:blipFill>
        </p:spPr>
        <p:txBody>
          <a:bodyPr/>
          <a:lstStyle/>
          <a:p>
            <a:pPr eaLnBrk="1" hangingPunct="1"/>
            <a:r>
              <a:rPr lang="en-US" sz="3600" smtClean="0">
                <a:solidFill>
                  <a:srgbClr val="FFFF00"/>
                </a:solidFill>
              </a:rPr>
              <a:t>PENILAIAN TUGAS TAMBAHAN</a:t>
            </a:r>
          </a:p>
        </p:txBody>
      </p:sp>
      <p:sp>
        <p:nvSpPr>
          <p:cNvPr id="46083" name="Content Placeholder 2"/>
          <p:cNvSpPr>
            <a:spLocks noGrp="1"/>
          </p:cNvSpPr>
          <p:nvPr>
            <p:ph idx="1"/>
          </p:nvPr>
        </p:nvSpPr>
        <p:spPr>
          <a:xfrm>
            <a:off x="457200" y="1219200"/>
            <a:ext cx="8229600" cy="5257800"/>
          </a:xfrm>
          <a:gradFill rotWithShape="0">
            <a:gsLst>
              <a:gs pos="0">
                <a:srgbClr val="FF66FF"/>
              </a:gs>
              <a:gs pos="12000">
                <a:srgbClr val="E6D78A"/>
              </a:gs>
              <a:gs pos="30000">
                <a:srgbClr val="C7AC4C"/>
              </a:gs>
              <a:gs pos="45000">
                <a:srgbClr val="E6D78A"/>
              </a:gs>
              <a:gs pos="77000">
                <a:srgbClr val="C7AC4C"/>
              </a:gs>
              <a:gs pos="100000">
                <a:srgbClr val="E6DCAC"/>
              </a:gs>
            </a:gsLst>
            <a:lin ang="5400000"/>
          </a:gradFill>
        </p:spPr>
        <p:txBody>
          <a:bodyPr/>
          <a:lstStyle/>
          <a:p>
            <a:pPr algn="just" eaLnBrk="1" hangingPunct="1">
              <a:buFont typeface="Arial" charset="0"/>
              <a:buNone/>
            </a:pPr>
            <a:r>
              <a:rPr lang="en-US" sz="2000" smtClean="0"/>
              <a:t>	PNS yg diberikan tugas lain atau tugas tambahan oleh atasan langsungnya dan dapat dibuktikan dengan surat keterangan (anak lampiran I-c) maka akan diberikan nilai tugas tambahan.</a:t>
            </a:r>
          </a:p>
          <a:p>
            <a:pPr algn="just" eaLnBrk="1" hangingPunct="1">
              <a:buFont typeface="Arial" charset="0"/>
              <a:buNone/>
            </a:pPr>
            <a:endParaRPr lang="en-US" sz="2000" smtClean="0"/>
          </a:p>
          <a:p>
            <a:pPr algn="just" eaLnBrk="1" hangingPunct="1">
              <a:buFont typeface="Arial" charset="0"/>
              <a:buNone/>
            </a:pPr>
            <a:r>
              <a:rPr lang="en-US" sz="2000" smtClean="0"/>
              <a:t> </a:t>
            </a:r>
          </a:p>
        </p:txBody>
      </p:sp>
      <p:graphicFrame>
        <p:nvGraphicFramePr>
          <p:cNvPr id="4" name="Table 3"/>
          <p:cNvGraphicFramePr>
            <a:graphicFrameLocks noGrp="1"/>
          </p:cNvGraphicFramePr>
          <p:nvPr/>
        </p:nvGraphicFramePr>
        <p:xfrm>
          <a:off x="685800" y="2438400"/>
          <a:ext cx="7696200" cy="2291080"/>
        </p:xfrm>
        <a:graphic>
          <a:graphicData uri="http://schemas.openxmlformats.org/drawingml/2006/table">
            <a:tbl>
              <a:tblPr firstRow="1" bandRow="1">
                <a:tableStyleId>{5C22544A-7EE6-4342-B048-85BDC9FD1C3A}</a:tableStyleId>
              </a:tblPr>
              <a:tblGrid>
                <a:gridCol w="457200"/>
                <a:gridCol w="4673600"/>
                <a:gridCol w="2565400"/>
              </a:tblGrid>
              <a:tr h="370840">
                <a:tc>
                  <a:txBody>
                    <a:bodyPr/>
                    <a:lstStyle/>
                    <a:p>
                      <a:pPr algn="ctr"/>
                      <a:r>
                        <a:rPr lang="id-ID" noProof="0" smtClean="0"/>
                        <a:t>No</a:t>
                      </a:r>
                      <a:endParaRPr lang="id-ID" noProof="0"/>
                    </a:p>
                  </a:txBody>
                  <a:tcPr/>
                </a:tc>
                <a:tc>
                  <a:txBody>
                    <a:bodyPr/>
                    <a:lstStyle/>
                    <a:p>
                      <a:pPr algn="ctr"/>
                      <a:r>
                        <a:rPr lang="id-ID" noProof="0" smtClean="0"/>
                        <a:t>Tugas Tambahan</a:t>
                      </a:r>
                      <a:endParaRPr lang="id-ID" noProof="0"/>
                    </a:p>
                  </a:txBody>
                  <a:tcPr/>
                </a:tc>
                <a:tc>
                  <a:txBody>
                    <a:bodyPr/>
                    <a:lstStyle/>
                    <a:p>
                      <a:pPr algn="ctr"/>
                      <a:r>
                        <a:rPr lang="id-ID" noProof="0" smtClean="0"/>
                        <a:t>Nilai</a:t>
                      </a:r>
                      <a:endParaRPr lang="id-ID" noProof="0"/>
                    </a:p>
                  </a:txBody>
                  <a:tcPr/>
                </a:tc>
              </a:tr>
              <a:tr h="370840">
                <a:tc>
                  <a:txBody>
                    <a:bodyPr/>
                    <a:lstStyle/>
                    <a:p>
                      <a:pPr algn="ctr"/>
                      <a:r>
                        <a:rPr lang="id-ID" noProof="0" smtClean="0"/>
                        <a:t>1.</a:t>
                      </a:r>
                      <a:endParaRPr lang="id-ID" noProof="0"/>
                    </a:p>
                  </a:txBody>
                  <a:tcPr/>
                </a:tc>
                <a:tc>
                  <a:txBody>
                    <a:bodyPr/>
                    <a:lstStyle/>
                    <a:p>
                      <a:pPr algn="just"/>
                      <a:r>
                        <a:rPr lang="id-ID" noProof="0" smtClean="0"/>
                        <a:t>Tugas tambahan yg dilakukan dalam 1 tahun sebanyak 1-3 kegiatan</a:t>
                      </a:r>
                      <a:endParaRPr lang="id-ID" noProof="0"/>
                    </a:p>
                  </a:txBody>
                  <a:tcPr/>
                </a:tc>
                <a:tc>
                  <a:txBody>
                    <a:bodyPr/>
                    <a:lstStyle/>
                    <a:p>
                      <a:pPr algn="ctr"/>
                      <a:r>
                        <a:rPr lang="id-ID" noProof="0" smtClean="0"/>
                        <a:t>1</a:t>
                      </a:r>
                      <a:endParaRPr lang="id-ID" noProof="0"/>
                    </a:p>
                  </a:txBody>
                  <a:tcPr/>
                </a:tc>
              </a:tr>
              <a:tr h="370840">
                <a:tc>
                  <a:txBody>
                    <a:bodyPr/>
                    <a:lstStyle/>
                    <a:p>
                      <a:pPr algn="ctr"/>
                      <a:r>
                        <a:rPr lang="id-ID" noProof="0" smtClean="0"/>
                        <a:t>2.</a:t>
                      </a:r>
                      <a:endParaRPr lang="id-ID" noProof="0"/>
                    </a:p>
                  </a:txBody>
                  <a:tcPr/>
                </a:tc>
                <a:tc>
                  <a:txBody>
                    <a:bodyPr/>
                    <a:lstStyle/>
                    <a:p>
                      <a:pPr algn="just"/>
                      <a:r>
                        <a:rPr lang="id-ID" noProof="0" smtClean="0"/>
                        <a:t>Tugas tambahan yg dilakukan dalam 1 tahun sebanyak 4-6 kegiatan</a:t>
                      </a:r>
                      <a:endParaRPr lang="id-ID" noProof="0"/>
                    </a:p>
                  </a:txBody>
                  <a:tcPr/>
                </a:tc>
                <a:tc>
                  <a:txBody>
                    <a:bodyPr/>
                    <a:lstStyle/>
                    <a:p>
                      <a:pPr algn="ctr"/>
                      <a:r>
                        <a:rPr lang="id-ID" noProof="0" smtClean="0"/>
                        <a:t>2</a:t>
                      </a:r>
                      <a:endParaRPr lang="id-ID" noProof="0"/>
                    </a:p>
                  </a:txBody>
                  <a:tcPr/>
                </a:tc>
              </a:tr>
              <a:tr h="370840">
                <a:tc>
                  <a:txBody>
                    <a:bodyPr/>
                    <a:lstStyle/>
                    <a:p>
                      <a:pPr algn="ctr"/>
                      <a:r>
                        <a:rPr lang="id-ID" noProof="0" smtClean="0"/>
                        <a:t>3.</a:t>
                      </a:r>
                      <a:endParaRPr lang="id-ID" noProof="0"/>
                    </a:p>
                  </a:txBody>
                  <a:tcPr/>
                </a:tc>
                <a:tc>
                  <a:txBody>
                    <a:bodyPr/>
                    <a:lstStyle/>
                    <a:p>
                      <a:pPr algn="just"/>
                      <a:r>
                        <a:rPr lang="id-ID" noProof="0" smtClean="0"/>
                        <a:t>Tugas</a:t>
                      </a:r>
                      <a:r>
                        <a:rPr lang="id-ID" baseline="0" noProof="0" smtClean="0"/>
                        <a:t> tambahan yg dilakukan dalam 1 tahun sebanyak 7 kegiatan atau lebih</a:t>
                      </a:r>
                      <a:endParaRPr lang="id-ID" noProof="0"/>
                    </a:p>
                  </a:txBody>
                  <a:tcPr/>
                </a:tc>
                <a:tc>
                  <a:txBody>
                    <a:bodyPr/>
                    <a:lstStyle/>
                    <a:p>
                      <a:pPr algn="ctr"/>
                      <a:r>
                        <a:rPr lang="id-ID" noProof="0" dirty="0" smtClean="0"/>
                        <a:t>3</a:t>
                      </a:r>
                      <a:endParaRPr lang="id-ID" noProof="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0"/>
            <a:ext cx="8305800" cy="715963"/>
          </a:xfrm>
          <a:blipFill dpi="0" rotWithShape="1">
            <a:blip r:embed="rId2"/>
            <a:srcRect/>
            <a:tile tx="0" ty="0" sx="100000" sy="100000" flip="none" algn="tl"/>
          </a:blipFill>
        </p:spPr>
        <p:txBody>
          <a:bodyPr/>
          <a:lstStyle/>
          <a:p>
            <a:pPr eaLnBrk="1" hangingPunct="1"/>
            <a:r>
              <a:rPr lang="en-US" sz="3600" smtClean="0"/>
              <a:t>PENILAIAN KREATIVITAS</a:t>
            </a:r>
          </a:p>
        </p:txBody>
      </p:sp>
      <p:sp>
        <p:nvSpPr>
          <p:cNvPr id="47107" name="Content Placeholder 2"/>
          <p:cNvSpPr>
            <a:spLocks noGrp="1"/>
          </p:cNvSpPr>
          <p:nvPr>
            <p:ph idx="1"/>
          </p:nvPr>
        </p:nvSpPr>
        <p:spPr>
          <a:xfrm>
            <a:off x="457200" y="838200"/>
            <a:ext cx="8305800" cy="6019800"/>
          </a:xfrm>
          <a:solidFill>
            <a:srgbClr val="FFC000"/>
          </a:solidFill>
        </p:spPr>
        <p:txBody>
          <a:bodyPr/>
          <a:lstStyle/>
          <a:p>
            <a:pPr algn="just" eaLnBrk="1" hangingPunct="1">
              <a:buFont typeface="Arial" charset="0"/>
              <a:buNone/>
            </a:pPr>
            <a:r>
              <a:rPr lang="en-US" sz="2000" smtClean="0"/>
              <a:t>	</a:t>
            </a:r>
            <a:r>
              <a:rPr lang="id-ID" sz="2000" smtClean="0"/>
              <a:t>Apabila seorang PNS pada tahun berjalan menemukan sesuatu yg baru dan berkaitan dengan tugas pokoknya serta dapat dibuktikan dengan surat keterangan dari:</a:t>
            </a:r>
          </a:p>
          <a:p>
            <a:pPr algn="just" eaLnBrk="1" hangingPunct="1">
              <a:buFont typeface="Arial" charset="0"/>
              <a:buNone/>
            </a:pPr>
            <a:r>
              <a:rPr lang="id-ID" sz="2000" smtClean="0"/>
              <a:t>	1. Unit kerja setingkat Eselon II</a:t>
            </a:r>
          </a:p>
          <a:p>
            <a:pPr algn="just" eaLnBrk="1" hangingPunct="1">
              <a:buFont typeface="Arial" charset="0"/>
              <a:buNone/>
            </a:pPr>
            <a:r>
              <a:rPr lang="id-ID" sz="2000" smtClean="0"/>
              <a:t>	2. Pejabat Pembina Kepegawaian</a:t>
            </a:r>
          </a:p>
          <a:p>
            <a:pPr algn="just" eaLnBrk="1" hangingPunct="1">
              <a:buFont typeface="Arial" charset="0"/>
              <a:buNone/>
            </a:pPr>
            <a:r>
              <a:rPr lang="id-ID" sz="2000" smtClean="0"/>
              <a:t>	3. Presiden</a:t>
            </a:r>
          </a:p>
          <a:p>
            <a:pPr algn="just" eaLnBrk="1" hangingPunct="1">
              <a:buFont typeface="Arial" charset="0"/>
              <a:buNone/>
            </a:pPr>
            <a:r>
              <a:rPr lang="id-ID" sz="2000" smtClean="0"/>
              <a:t>	maka akan diberikan nilai kreativitas sbb:</a:t>
            </a:r>
          </a:p>
          <a:p>
            <a:pPr algn="just" eaLnBrk="1" hangingPunct="1">
              <a:buFont typeface="Arial" charset="0"/>
              <a:buNone/>
            </a:pPr>
            <a:endParaRPr lang="en-US" sz="2000" smtClean="0"/>
          </a:p>
          <a:p>
            <a:pPr algn="just" eaLnBrk="1" hangingPunct="1">
              <a:buFont typeface="Arial" charset="0"/>
              <a:buNone/>
            </a:pPr>
            <a:r>
              <a:rPr lang="en-US" sz="2000" smtClean="0"/>
              <a:t>	</a:t>
            </a:r>
          </a:p>
        </p:txBody>
      </p:sp>
      <p:graphicFrame>
        <p:nvGraphicFramePr>
          <p:cNvPr id="54300" name="Group 28"/>
          <p:cNvGraphicFramePr>
            <a:graphicFrameLocks noGrp="1"/>
          </p:cNvGraphicFramePr>
          <p:nvPr/>
        </p:nvGraphicFramePr>
        <p:xfrm>
          <a:off x="762000" y="3352800"/>
          <a:ext cx="7731443" cy="3388995"/>
        </p:xfrm>
        <a:graphic>
          <a:graphicData uri="http://schemas.openxmlformats.org/drawingml/2006/table">
            <a:tbl>
              <a:tblPr/>
              <a:tblGrid>
                <a:gridCol w="568643"/>
                <a:gridCol w="6248400"/>
                <a:gridCol w="914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noProof="0" dirty="0" smtClean="0">
                          <a:ln>
                            <a:noFill/>
                          </a:ln>
                          <a:solidFill>
                            <a:schemeClr val="bg1"/>
                          </a:solidFill>
                          <a:effectLst/>
                          <a:latin typeface="Calibri" pitchFamily="34" charset="0"/>
                          <a:cs typeface="Arial" charset="0"/>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noProof="0" smtClean="0">
                          <a:ln>
                            <a:noFill/>
                          </a:ln>
                          <a:solidFill>
                            <a:schemeClr val="bg1"/>
                          </a:solidFill>
                          <a:effectLst/>
                          <a:latin typeface="Calibri" pitchFamily="34" charset="0"/>
                          <a:cs typeface="Arial" charset="0"/>
                        </a:rPr>
                        <a:t>Kreativitas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1" i="0" u="none" strike="noStrike" cap="none" normalizeH="0" baseline="0" noProof="0" smtClean="0">
                          <a:ln>
                            <a:noFill/>
                          </a:ln>
                          <a:solidFill>
                            <a:srgbClr val="FFFFFF"/>
                          </a:solidFill>
                          <a:effectLst/>
                          <a:latin typeface="Calibri" pitchFamily="34" charset="0"/>
                          <a:cs typeface="Arial" charset="0"/>
                        </a:rPr>
                        <a:t>Nilai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14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dirty="0" smtClean="0">
                          <a:ln>
                            <a:noFill/>
                          </a:ln>
                          <a:solidFill>
                            <a:schemeClr val="bg1"/>
                          </a:solidFill>
                          <a:effectLst/>
                          <a:latin typeface="Calibri" pitchFamily="34" charset="0"/>
                          <a:cs typeface="Arial"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dirty="0" smtClean="0">
                          <a:ln>
                            <a:noFill/>
                          </a:ln>
                          <a:solidFill>
                            <a:schemeClr val="bg1"/>
                          </a:solidFill>
                          <a:effectLst/>
                          <a:latin typeface="Calibri" pitchFamily="34" charset="0"/>
                          <a:cs typeface="Arial" charset="0"/>
                        </a:rPr>
                        <a:t>Apabila hasil yg ditemukan merupakan sesuatu yg baru dan bermanfaat bagi unit kerjanya dan dibuktikan dengan surat keterangan yg ditandatangani oleh kepala unit kerja setingkat eselon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smtClean="0">
                          <a:ln>
                            <a:noFill/>
                          </a:ln>
                          <a:solidFill>
                            <a:srgbClr val="000000"/>
                          </a:solidFill>
                          <a:effectLst/>
                          <a:latin typeface="Calibri" pitchFamily="34" charset="0"/>
                          <a:cs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smtClean="0">
                          <a:ln>
                            <a:noFill/>
                          </a:ln>
                          <a:solidFill>
                            <a:schemeClr val="bg1"/>
                          </a:solidFill>
                          <a:effectLst/>
                          <a:latin typeface="Calibri" pitchFamily="34" charset="0"/>
                          <a:cs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2D05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smtClean="0">
                          <a:ln>
                            <a:noFill/>
                          </a:ln>
                          <a:solidFill>
                            <a:schemeClr val="bg1"/>
                          </a:solidFill>
                          <a:effectLst/>
                          <a:latin typeface="Calibri" pitchFamily="34" charset="0"/>
                          <a:cs typeface="Arial" charset="0"/>
                        </a:rPr>
                        <a:t>Apabila hasil yg ditemukan merupakan sesuatu yg baru dan bermanfaat bagi organisasinya serta dibuktikan dengan surat keterangan yg ditandatangani oleh PPK.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smtClean="0">
                          <a:ln>
                            <a:noFill/>
                          </a:ln>
                          <a:solidFill>
                            <a:srgbClr val="000000"/>
                          </a:solidFill>
                          <a:effectLst/>
                          <a:latin typeface="Calibri" pitchFamily="34" charset="0"/>
                          <a:cs typeface="Arial"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2D050"/>
                    </a:solidFill>
                  </a:tcPr>
                </a:tc>
              </a:tr>
              <a:tr h="1809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smtClean="0">
                          <a:ln>
                            <a:noFill/>
                          </a:ln>
                          <a:solidFill>
                            <a:schemeClr val="bg1"/>
                          </a:solidFill>
                          <a:effectLst/>
                          <a:latin typeface="Calibri" pitchFamily="34" charset="0"/>
                          <a:cs typeface="Arial"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990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smtClean="0">
                          <a:ln>
                            <a:noFill/>
                          </a:ln>
                          <a:solidFill>
                            <a:schemeClr val="bg1"/>
                          </a:solidFill>
                          <a:effectLst/>
                          <a:latin typeface="Calibri" pitchFamily="34" charset="0"/>
                          <a:cs typeface="Arial" charset="0"/>
                        </a:rPr>
                        <a:t>Apabila hasil yg ditemukan merupakan sesuatu yg baru dan bermanfaat bagi negara dengan penghargaan yg diberikan oleh Presiden.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99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800" b="0" i="0" u="none" strike="noStrike" cap="none" normalizeH="0" baseline="0" noProof="0" dirty="0" smtClean="0">
                          <a:ln>
                            <a:noFill/>
                          </a:ln>
                          <a:solidFill>
                            <a:srgbClr val="000000"/>
                          </a:solidFill>
                          <a:effectLst/>
                          <a:latin typeface="Calibri" pitchFamily="34" charset="0"/>
                          <a:cs typeface="Arial" charset="0"/>
                        </a:rPr>
                        <a:t>12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9900"/>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274638"/>
            <a:ext cx="8229600" cy="715962"/>
          </a:xfrm>
          <a:blipFill dpi="0" rotWithShape="1">
            <a:blip r:embed="rId2"/>
            <a:srcRect/>
            <a:tile tx="0" ty="0" sx="100000" sy="100000" flip="none" algn="tl"/>
          </a:blipFill>
        </p:spPr>
        <p:txBody>
          <a:bodyPr/>
          <a:lstStyle/>
          <a:p>
            <a:pPr eaLnBrk="1" hangingPunct="1"/>
            <a:r>
              <a:rPr lang="en-US" sz="3600" smtClean="0">
                <a:solidFill>
                  <a:srgbClr val="FFFF00"/>
                </a:solidFill>
              </a:rPr>
              <a:t>PENILAIAN PERILAKU KERJA</a:t>
            </a:r>
          </a:p>
        </p:txBody>
      </p:sp>
      <p:sp>
        <p:nvSpPr>
          <p:cNvPr id="3" name="Content Placeholder 2"/>
          <p:cNvSpPr>
            <a:spLocks noGrp="1"/>
          </p:cNvSpPr>
          <p:nvPr>
            <p:ph idx="1"/>
          </p:nvPr>
        </p:nvSpPr>
        <p:spPr>
          <a:xfrm>
            <a:off x="457200" y="1600200"/>
            <a:ext cx="8229600" cy="5029200"/>
          </a:xfrm>
          <a:solidFill>
            <a:srgbClr val="CC99FF"/>
          </a:solidFill>
        </p:spPr>
        <p:txBody>
          <a:bodyPr/>
          <a:lstStyle/>
          <a:p>
            <a:pPr marL="514350" indent="-514350" eaLnBrk="1" fontAlgn="auto" hangingPunct="1">
              <a:spcAft>
                <a:spcPts val="0"/>
              </a:spcAft>
              <a:buFont typeface="Arial" pitchFamily="34" charset="0"/>
              <a:buAutoNum type="arabicPeriod"/>
              <a:defRPr/>
            </a:pPr>
            <a:r>
              <a:rPr lang="id-ID" sz="2000" dirty="0" smtClean="0"/>
              <a:t>Nilai perilaku kerja PNS dinyatakan dengan angka dan keterangan sbb:</a:t>
            </a:r>
          </a:p>
          <a:p>
            <a:pPr marL="857250" lvl="1" indent="-457200" eaLnBrk="1" fontAlgn="auto" hangingPunct="1">
              <a:spcAft>
                <a:spcPts val="0"/>
              </a:spcAft>
              <a:buFont typeface="+mj-lt"/>
              <a:buAutoNum type="alphaLcParenR"/>
              <a:defRPr/>
            </a:pPr>
            <a:r>
              <a:rPr lang="id-ID" sz="2000" b="1" dirty="0" smtClean="0"/>
              <a:t>91 – </a:t>
            </a:r>
            <a:r>
              <a:rPr lang="en-US" sz="2000" b="1" dirty="0" smtClean="0"/>
              <a:t>100 </a:t>
            </a:r>
            <a:r>
              <a:rPr lang="id-ID" sz="2000" b="1" dirty="0" smtClean="0"/>
              <a:t>: Sangat baik</a:t>
            </a:r>
          </a:p>
          <a:p>
            <a:pPr marL="857250" lvl="1" indent="-457200" eaLnBrk="1" fontAlgn="auto" hangingPunct="1">
              <a:spcAft>
                <a:spcPts val="0"/>
              </a:spcAft>
              <a:buFont typeface="+mj-lt"/>
              <a:buAutoNum type="alphaLcParenR"/>
              <a:defRPr/>
            </a:pPr>
            <a:r>
              <a:rPr lang="id-ID" sz="2000" b="1" dirty="0" smtClean="0"/>
              <a:t>76 – 90 : Baik</a:t>
            </a:r>
          </a:p>
          <a:p>
            <a:pPr marL="857250" lvl="1" indent="-457200" eaLnBrk="1" fontAlgn="auto" hangingPunct="1">
              <a:spcAft>
                <a:spcPts val="0"/>
              </a:spcAft>
              <a:buFont typeface="+mj-lt"/>
              <a:buAutoNum type="alphaLcParenR"/>
              <a:defRPr/>
            </a:pPr>
            <a:r>
              <a:rPr lang="id-ID" sz="2000" b="1" dirty="0" smtClean="0"/>
              <a:t>61 – 75 : Cukup</a:t>
            </a:r>
          </a:p>
          <a:p>
            <a:pPr marL="857250" lvl="1" indent="-457200" eaLnBrk="1" fontAlgn="auto" hangingPunct="1">
              <a:spcAft>
                <a:spcPts val="0"/>
              </a:spcAft>
              <a:buFont typeface="+mj-lt"/>
              <a:buAutoNum type="alphaLcParenR"/>
              <a:defRPr/>
            </a:pPr>
            <a:r>
              <a:rPr lang="id-ID" sz="2000" b="1" dirty="0" smtClean="0"/>
              <a:t>51 – 60 : Kurang</a:t>
            </a:r>
          </a:p>
          <a:p>
            <a:pPr marL="857250" lvl="1" indent="-457200" eaLnBrk="1" fontAlgn="auto" hangingPunct="1">
              <a:spcAft>
                <a:spcPts val="0"/>
              </a:spcAft>
              <a:buFont typeface="+mj-lt"/>
              <a:buAutoNum type="alphaLcParenR"/>
              <a:defRPr/>
            </a:pPr>
            <a:r>
              <a:rPr lang="id-ID" sz="2000" b="1" dirty="0" smtClean="0"/>
              <a:t>50 – ke bawah : Buruk</a:t>
            </a:r>
          </a:p>
          <a:p>
            <a:pPr marL="514350" indent="-514350" eaLnBrk="1" fontAlgn="auto" hangingPunct="1">
              <a:spcAft>
                <a:spcPts val="0"/>
              </a:spcAft>
              <a:buFont typeface="Arial" pitchFamily="34" charset="0"/>
              <a:buNone/>
              <a:defRPr/>
            </a:pPr>
            <a:r>
              <a:rPr lang="id-ID" sz="2000" dirty="0" smtClean="0"/>
              <a:t>2</a:t>
            </a:r>
            <a:r>
              <a:rPr lang="id-ID" dirty="0" smtClean="0"/>
              <a:t>. </a:t>
            </a:r>
            <a:r>
              <a:rPr lang="id-ID" sz="2000" dirty="0" smtClean="0"/>
              <a:t>Penilaian perilaku kerja meliputi aspek:</a:t>
            </a:r>
          </a:p>
          <a:p>
            <a:pPr marL="914400" lvl="1" indent="-514350" eaLnBrk="1" fontAlgn="auto" hangingPunct="1">
              <a:spcAft>
                <a:spcPts val="0"/>
              </a:spcAft>
              <a:buFont typeface="+mj-lt"/>
              <a:buAutoNum type="alphaLcParenR"/>
              <a:defRPr/>
            </a:pPr>
            <a:r>
              <a:rPr lang="id-ID" sz="2000" dirty="0" smtClean="0"/>
              <a:t>Orientasi pelayanan</a:t>
            </a:r>
          </a:p>
          <a:p>
            <a:pPr marL="914400" lvl="1" indent="-514350" eaLnBrk="1" fontAlgn="auto" hangingPunct="1">
              <a:spcAft>
                <a:spcPts val="0"/>
              </a:spcAft>
              <a:buFont typeface="+mj-lt"/>
              <a:buAutoNum type="alphaLcParenR"/>
              <a:defRPr/>
            </a:pPr>
            <a:r>
              <a:rPr lang="id-ID" sz="2000" dirty="0" smtClean="0"/>
              <a:t>Integritas</a:t>
            </a:r>
          </a:p>
          <a:p>
            <a:pPr marL="914400" lvl="1" indent="-514350" eaLnBrk="1" fontAlgn="auto" hangingPunct="1">
              <a:spcAft>
                <a:spcPts val="0"/>
              </a:spcAft>
              <a:buFont typeface="+mj-lt"/>
              <a:buAutoNum type="alphaLcParenR"/>
              <a:defRPr/>
            </a:pPr>
            <a:r>
              <a:rPr lang="id-ID" sz="2000" dirty="0" smtClean="0"/>
              <a:t>Komitmen</a:t>
            </a:r>
          </a:p>
          <a:p>
            <a:pPr marL="914400" lvl="1" indent="-514350" eaLnBrk="1" fontAlgn="auto" hangingPunct="1">
              <a:spcAft>
                <a:spcPts val="0"/>
              </a:spcAft>
              <a:buFont typeface="+mj-lt"/>
              <a:buAutoNum type="alphaLcParenR"/>
              <a:defRPr/>
            </a:pPr>
            <a:r>
              <a:rPr lang="id-ID" sz="2000" dirty="0" smtClean="0"/>
              <a:t>Disiplin</a:t>
            </a:r>
          </a:p>
          <a:p>
            <a:pPr marL="914400" lvl="1" indent="-514350" eaLnBrk="1" fontAlgn="auto" hangingPunct="1">
              <a:spcAft>
                <a:spcPts val="0"/>
              </a:spcAft>
              <a:buFont typeface="+mj-lt"/>
              <a:buAutoNum type="alphaLcParenR"/>
              <a:defRPr/>
            </a:pPr>
            <a:r>
              <a:rPr lang="id-ID" sz="2000" dirty="0" smtClean="0"/>
              <a:t>Kerja sama</a:t>
            </a:r>
          </a:p>
          <a:p>
            <a:pPr marL="914400" lvl="1" indent="-514350" eaLnBrk="1" fontAlgn="auto" hangingPunct="1">
              <a:spcAft>
                <a:spcPts val="0"/>
              </a:spcAft>
              <a:buFont typeface="+mj-lt"/>
              <a:buAutoNum type="alphaLcParenR"/>
              <a:defRPr/>
            </a:pPr>
            <a:r>
              <a:rPr lang="id-ID" sz="2000" dirty="0" smtClean="0"/>
              <a:t>Kepemimpinan</a:t>
            </a:r>
            <a:r>
              <a:rPr lang="id-ID" sz="1600" dirty="0" smtClean="0"/>
              <a:t>	</a:t>
            </a:r>
          </a:p>
          <a:p>
            <a:pPr marL="514350" indent="-514350" eaLnBrk="1" fontAlgn="auto" hangingPunct="1">
              <a:spcAft>
                <a:spcPts val="0"/>
              </a:spcAft>
              <a:buFont typeface="Arial" pitchFamily="34" charset="0"/>
              <a:buNone/>
              <a:defRPr/>
            </a:pPr>
            <a:r>
              <a:rPr lang="id-ID" dirty="0" smtClean="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800" b="1" i="1" dirty="0" smtClean="0">
                <a:effectLst>
                  <a:outerShdw blurRad="38100" dist="38100" dir="2700000" algn="tl">
                    <a:srgbClr val="000000">
                      <a:alpha val="43137"/>
                    </a:srgbClr>
                  </a:outerShdw>
                </a:effectLst>
              </a:rPr>
              <a:t>PENJABARAN :</a:t>
            </a:r>
            <a:endParaRPr lang="en-US" sz="2800" b="1" i="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81000" y="1143000"/>
            <a:ext cx="8534400" cy="5410200"/>
          </a:xfrm>
          <a:solidFill>
            <a:schemeClr val="accent2">
              <a:lumMod val="20000"/>
              <a:lumOff val="80000"/>
            </a:schemeClr>
          </a:solidFill>
          <a:ln>
            <a:solidFill>
              <a:schemeClr val="accent1"/>
            </a:solidFill>
          </a:ln>
        </p:spPr>
        <p:txBody>
          <a:bodyPr>
            <a:noAutofit/>
          </a:bodyPr>
          <a:lstStyle/>
          <a:p>
            <a:pPr marL="514350" indent="-514350">
              <a:buClrTx/>
              <a:buSzPct val="100000"/>
              <a:buFont typeface="+mj-lt"/>
              <a:buAutoNum type="alphaLcPeriod"/>
            </a:pPr>
            <a:r>
              <a:rPr lang="en-US" sz="2400" i="1" dirty="0" err="1" smtClean="0">
                <a:solidFill>
                  <a:srgbClr val="7030A0"/>
                </a:solidFill>
                <a:latin typeface="Berlin Sans FB" pitchFamily="34" charset="0"/>
              </a:rPr>
              <a:t>Orientasi</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Pelayanan</a:t>
            </a:r>
            <a:r>
              <a:rPr lang="en-US" sz="2400" i="1" dirty="0" smtClean="0">
                <a:solidFill>
                  <a:srgbClr val="7030A0"/>
                </a:solidFill>
                <a:latin typeface="Berlin Sans FB" pitchFamily="34" charset="0"/>
              </a:rPr>
              <a:t>, </a:t>
            </a:r>
          </a:p>
          <a:p>
            <a:pPr marL="546100" lvl="1" indent="-227013" algn="just">
              <a:buClrTx/>
              <a:buSzPct val="100000"/>
              <a:buNone/>
            </a:pP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sikap</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dan</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perilaku</a:t>
            </a:r>
            <a:r>
              <a:rPr lang="en-US" sz="2400" i="1" dirty="0" smtClean="0">
                <a:solidFill>
                  <a:srgbClr val="7030A0"/>
                </a:solidFill>
                <a:latin typeface="Berlin Sans FB" pitchFamily="34" charset="0"/>
              </a:rPr>
              <a:t> PNS </a:t>
            </a:r>
            <a:r>
              <a:rPr lang="en-US" sz="2400" i="1" dirty="0" err="1" smtClean="0">
                <a:solidFill>
                  <a:srgbClr val="7030A0"/>
                </a:solidFill>
                <a:latin typeface="Berlin Sans FB" pitchFamily="34" charset="0"/>
              </a:rPr>
              <a:t>dalam</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memberikan</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pelayanan</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terbaik</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kepada</a:t>
            </a:r>
            <a:r>
              <a:rPr lang="en-US" sz="2400" i="1" dirty="0" smtClean="0">
                <a:solidFill>
                  <a:srgbClr val="7030A0"/>
                </a:solidFill>
                <a:latin typeface="Berlin Sans FB" pitchFamily="34" charset="0"/>
              </a:rPr>
              <a:t> yang </a:t>
            </a:r>
            <a:r>
              <a:rPr lang="en-US" sz="2400" i="1" dirty="0" err="1" smtClean="0">
                <a:solidFill>
                  <a:srgbClr val="7030A0"/>
                </a:solidFill>
                <a:latin typeface="Berlin Sans FB" pitchFamily="34" charset="0"/>
              </a:rPr>
              <a:t>dilayani</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antara</a:t>
            </a:r>
            <a:r>
              <a:rPr lang="en-US" sz="2400" i="1" dirty="0" smtClean="0">
                <a:solidFill>
                  <a:srgbClr val="7030A0"/>
                </a:solidFill>
                <a:latin typeface="Berlin Sans FB" pitchFamily="34" charset="0"/>
              </a:rPr>
              <a:t> lain </a:t>
            </a:r>
            <a:r>
              <a:rPr lang="en-US" sz="2400" i="1" dirty="0" err="1" smtClean="0">
                <a:solidFill>
                  <a:srgbClr val="7030A0"/>
                </a:solidFill>
                <a:latin typeface="Berlin Sans FB" pitchFamily="34" charset="0"/>
              </a:rPr>
              <a:t>meliputi</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masyarakat</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atasan</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rekan</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sekerja</a:t>
            </a:r>
            <a:r>
              <a:rPr lang="en-US" sz="2400" i="1" dirty="0" smtClean="0">
                <a:solidFill>
                  <a:srgbClr val="7030A0"/>
                </a:solidFill>
                <a:latin typeface="Berlin Sans FB" pitchFamily="34" charset="0"/>
              </a:rPr>
              <a:t>, unit </a:t>
            </a:r>
            <a:r>
              <a:rPr lang="en-US" sz="2400" i="1" dirty="0" err="1" smtClean="0">
                <a:solidFill>
                  <a:srgbClr val="7030A0"/>
                </a:solidFill>
                <a:latin typeface="Berlin Sans FB" pitchFamily="34" charset="0"/>
              </a:rPr>
              <a:t>kerja</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terkait</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dan</a:t>
            </a:r>
            <a:r>
              <a:rPr lang="en-US" sz="2400" i="1" dirty="0" smtClean="0">
                <a:solidFill>
                  <a:srgbClr val="7030A0"/>
                </a:solidFill>
                <a:latin typeface="Berlin Sans FB" pitchFamily="34" charset="0"/>
              </a:rPr>
              <a:t>/</a:t>
            </a:r>
            <a:r>
              <a:rPr lang="en-US" sz="2400" i="1" dirty="0" err="1" smtClean="0">
                <a:solidFill>
                  <a:srgbClr val="7030A0"/>
                </a:solidFill>
                <a:latin typeface="Berlin Sans FB" pitchFamily="34" charset="0"/>
              </a:rPr>
              <a:t>atau</a:t>
            </a:r>
            <a:r>
              <a:rPr lang="en-US" sz="2400" i="1" dirty="0" smtClean="0">
                <a:solidFill>
                  <a:srgbClr val="7030A0"/>
                </a:solidFill>
                <a:latin typeface="Berlin Sans FB" pitchFamily="34" charset="0"/>
              </a:rPr>
              <a:t> </a:t>
            </a:r>
            <a:r>
              <a:rPr lang="en-US" sz="2400" i="1" dirty="0" err="1" smtClean="0">
                <a:solidFill>
                  <a:srgbClr val="7030A0"/>
                </a:solidFill>
                <a:latin typeface="Berlin Sans FB" pitchFamily="34" charset="0"/>
              </a:rPr>
              <a:t>instansi</a:t>
            </a:r>
            <a:r>
              <a:rPr lang="en-US" sz="2400" i="1" dirty="0" smtClean="0">
                <a:solidFill>
                  <a:srgbClr val="7030A0"/>
                </a:solidFill>
                <a:latin typeface="Berlin Sans FB" pitchFamily="34" charset="0"/>
              </a:rPr>
              <a:t> lain.</a:t>
            </a:r>
          </a:p>
          <a:p>
            <a:pPr marL="514350" indent="-514350">
              <a:buClrTx/>
              <a:buSzPct val="100000"/>
              <a:buFont typeface="+mj-lt"/>
              <a:buAutoNum type="alphaLcPeriod"/>
            </a:pPr>
            <a:r>
              <a:rPr lang="en-US" sz="2400" i="1" dirty="0" err="1" smtClean="0">
                <a:solidFill>
                  <a:schemeClr val="tx1">
                    <a:lumMod val="95000"/>
                    <a:lumOff val="5000"/>
                  </a:schemeClr>
                </a:solidFill>
                <a:latin typeface="Berlin Sans FB" pitchFamily="34" charset="0"/>
              </a:rPr>
              <a:t>Integritas</a:t>
            </a:r>
            <a:r>
              <a:rPr lang="en-US" sz="2400" i="1" dirty="0" smtClean="0">
                <a:solidFill>
                  <a:schemeClr val="tx1">
                    <a:lumMod val="95000"/>
                    <a:lumOff val="5000"/>
                  </a:schemeClr>
                </a:solidFill>
                <a:latin typeface="Berlin Sans FB" pitchFamily="34" charset="0"/>
              </a:rPr>
              <a:t>,</a:t>
            </a:r>
          </a:p>
          <a:p>
            <a:pPr marL="546100" lvl="1" indent="0" algn="just">
              <a:buClrTx/>
              <a:buSzPct val="100000"/>
              <a:buNone/>
            </a:pPr>
            <a:r>
              <a:rPr lang="en-US" sz="2400" i="1" dirty="0" err="1" smtClean="0">
                <a:solidFill>
                  <a:schemeClr val="tx1">
                    <a:lumMod val="95000"/>
                    <a:lumOff val="5000"/>
                  </a:schemeClr>
                </a:solidFill>
                <a:latin typeface="Berlin Sans FB" pitchFamily="34" charset="0"/>
              </a:rPr>
              <a:t>Kemampuan</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untuk</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bertindak</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sesuai</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dgn</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nilai</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norma</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dan</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etika</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dalam</a:t>
            </a:r>
            <a:r>
              <a:rPr lang="en-US" sz="2400" i="1" dirty="0" smtClean="0">
                <a:solidFill>
                  <a:schemeClr val="tx1">
                    <a:lumMod val="95000"/>
                    <a:lumOff val="5000"/>
                  </a:schemeClr>
                </a:solidFill>
                <a:latin typeface="Berlin Sans FB" pitchFamily="34" charset="0"/>
              </a:rPr>
              <a:t> </a:t>
            </a:r>
            <a:r>
              <a:rPr lang="en-US" sz="2400" i="1" dirty="0" err="1" smtClean="0">
                <a:solidFill>
                  <a:schemeClr val="tx1">
                    <a:lumMod val="95000"/>
                    <a:lumOff val="5000"/>
                  </a:schemeClr>
                </a:solidFill>
                <a:latin typeface="Berlin Sans FB" pitchFamily="34" charset="0"/>
              </a:rPr>
              <a:t>organisasi</a:t>
            </a:r>
            <a:r>
              <a:rPr lang="en-US" sz="2400" i="1" dirty="0" smtClean="0">
                <a:solidFill>
                  <a:schemeClr val="tx1">
                    <a:lumMod val="95000"/>
                    <a:lumOff val="5000"/>
                  </a:schemeClr>
                </a:solidFill>
                <a:latin typeface="Berlin Sans FB" pitchFamily="34" charset="0"/>
              </a:rPr>
              <a:t>.</a:t>
            </a:r>
          </a:p>
          <a:p>
            <a:pPr marL="514350" indent="-514350">
              <a:buClrTx/>
              <a:buSzPct val="100000"/>
              <a:buFont typeface="+mj-lt"/>
              <a:buAutoNum type="alphaLcPeriod"/>
            </a:pPr>
            <a:r>
              <a:rPr lang="en-US" sz="2400" i="1" dirty="0" err="1" smtClean="0">
                <a:solidFill>
                  <a:srgbClr val="006600"/>
                </a:solidFill>
                <a:latin typeface="Berlin Sans FB" pitchFamily="34" charset="0"/>
              </a:rPr>
              <a:t>Komitmen</a:t>
            </a:r>
            <a:r>
              <a:rPr lang="en-US" sz="2400" i="1" dirty="0" smtClean="0">
                <a:solidFill>
                  <a:srgbClr val="006600"/>
                </a:solidFill>
                <a:latin typeface="Berlin Sans FB" pitchFamily="34" charset="0"/>
              </a:rPr>
              <a:t>,</a:t>
            </a:r>
          </a:p>
          <a:p>
            <a:pPr marL="546100" lvl="1" indent="0" algn="just">
              <a:buClrTx/>
              <a:buSzPct val="100000"/>
              <a:buNone/>
            </a:pPr>
            <a:r>
              <a:rPr lang="en-US" sz="2400" i="1" dirty="0" err="1" smtClean="0">
                <a:solidFill>
                  <a:srgbClr val="006600"/>
                </a:solidFill>
                <a:latin typeface="Berlin Sans FB" pitchFamily="34" charset="0"/>
              </a:rPr>
              <a:t>Kemauan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kemampuan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untuk</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menyelaraskan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sikap</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tindakan</a:t>
            </a:r>
            <a:r>
              <a:rPr lang="en-US" sz="2400" i="1" dirty="0" smtClean="0">
                <a:solidFill>
                  <a:srgbClr val="006600"/>
                </a:solidFill>
                <a:latin typeface="Berlin Sans FB" pitchFamily="34" charset="0"/>
              </a:rPr>
              <a:t> PNS </a:t>
            </a:r>
            <a:r>
              <a:rPr lang="en-US" sz="2400" i="1" dirty="0" err="1" smtClean="0">
                <a:solidFill>
                  <a:srgbClr val="006600"/>
                </a:solidFill>
                <a:latin typeface="Berlin Sans FB" pitchFamily="34" charset="0"/>
              </a:rPr>
              <a:t>untuk</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mewujudkan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tujuan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organisasi</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dgn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mengutamakan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kepentingan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dinas</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daripada</a:t>
            </a:r>
            <a:r>
              <a:rPr lang="en-US" sz="2400" i="1" smtClean="0">
                <a:solidFill>
                  <a:srgbClr val="006600"/>
                </a:solidFill>
                <a:latin typeface="Berlin Sans FB" pitchFamily="34" charset="0"/>
              </a:rPr>
              <a:t> kepentingan</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diri</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sendiri</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seseorang</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dan</a:t>
            </a:r>
            <a:r>
              <a:rPr lang="en-US" sz="2400" i="1" dirty="0" smtClean="0">
                <a:solidFill>
                  <a:srgbClr val="006600"/>
                </a:solidFill>
                <a:latin typeface="Berlin Sans FB" pitchFamily="34" charset="0"/>
              </a:rPr>
              <a:t>/</a:t>
            </a:r>
            <a:r>
              <a:rPr lang="en-US" sz="2400" i="1" dirty="0" err="1" smtClean="0">
                <a:solidFill>
                  <a:srgbClr val="006600"/>
                </a:solidFill>
                <a:latin typeface="Berlin Sans FB" pitchFamily="34" charset="0"/>
              </a:rPr>
              <a:t>atau</a:t>
            </a:r>
            <a:r>
              <a:rPr lang="en-US" sz="2400" i="1" dirty="0" smtClean="0">
                <a:solidFill>
                  <a:srgbClr val="006600"/>
                </a:solidFill>
                <a:latin typeface="Berlin Sans FB" pitchFamily="34" charset="0"/>
              </a:rPr>
              <a:t> </a:t>
            </a:r>
            <a:r>
              <a:rPr lang="en-US" sz="2400" i="1" dirty="0" err="1" smtClean="0">
                <a:solidFill>
                  <a:srgbClr val="006600"/>
                </a:solidFill>
                <a:latin typeface="Berlin Sans FB" pitchFamily="34" charset="0"/>
              </a:rPr>
              <a:t>golongan</a:t>
            </a:r>
            <a:endParaRPr lang="en-US" sz="2400" i="1" dirty="0" smtClean="0">
              <a:solidFill>
                <a:srgbClr val="006600"/>
              </a:solidFill>
              <a:latin typeface="Berlin Sans FB"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71472" y="609600"/>
            <a:ext cx="8153400" cy="5962672"/>
          </a:xfrm>
          <a:solidFill>
            <a:schemeClr val="accent5">
              <a:lumMod val="20000"/>
              <a:lumOff val="80000"/>
            </a:schemeClr>
          </a:solidFill>
          <a:ln>
            <a:solidFill>
              <a:schemeClr val="tx1">
                <a:lumMod val="95000"/>
                <a:lumOff val="5000"/>
              </a:schemeClr>
            </a:solidFill>
          </a:ln>
        </p:spPr>
        <p:txBody>
          <a:bodyPr>
            <a:noAutofit/>
          </a:bodyPr>
          <a:lstStyle/>
          <a:p>
            <a:pPr marL="514350" indent="-514350">
              <a:buClrTx/>
              <a:buSzPct val="100000"/>
              <a:buFont typeface="+mj-lt"/>
              <a:buAutoNum type="alphaLcPeriod" startAt="4"/>
            </a:pPr>
            <a:r>
              <a:rPr lang="en-US" sz="2200" i="1" dirty="0" err="1" smtClean="0">
                <a:solidFill>
                  <a:srgbClr val="002060"/>
                </a:solidFill>
                <a:latin typeface="Berlin Sans FB" pitchFamily="34" charset="0"/>
              </a:rPr>
              <a:t>Disiplin</a:t>
            </a:r>
            <a:r>
              <a:rPr lang="en-US" sz="2200" i="1" dirty="0" smtClean="0">
                <a:solidFill>
                  <a:srgbClr val="002060"/>
                </a:solidFill>
                <a:latin typeface="Berlin Sans FB" pitchFamily="34" charset="0"/>
              </a:rPr>
              <a:t>,</a:t>
            </a:r>
          </a:p>
          <a:p>
            <a:pPr marL="546100" lvl="1" indent="0" algn="just">
              <a:buClrTx/>
              <a:buSzPct val="100000"/>
              <a:buNone/>
            </a:pPr>
            <a:r>
              <a:rPr lang="en-US" sz="2200" i="1" dirty="0" err="1" smtClean="0">
                <a:solidFill>
                  <a:srgbClr val="002060"/>
                </a:solidFill>
                <a:latin typeface="Berlin Sans FB" pitchFamily="34" charset="0"/>
              </a:rPr>
              <a:t>Kesanggupan</a:t>
            </a:r>
            <a:r>
              <a:rPr lang="en-US" sz="2200" i="1" dirty="0" smtClean="0">
                <a:solidFill>
                  <a:srgbClr val="002060"/>
                </a:solidFill>
                <a:latin typeface="Berlin Sans FB" pitchFamily="34" charset="0"/>
              </a:rPr>
              <a:t> PNS </a:t>
            </a:r>
            <a:r>
              <a:rPr lang="en-US" sz="2200" i="1" dirty="0" err="1" smtClean="0">
                <a:solidFill>
                  <a:srgbClr val="002060"/>
                </a:solidFill>
                <a:latin typeface="Berlin Sans FB" pitchFamily="34" charset="0"/>
              </a:rPr>
              <a:t>untuk</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menaati</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kewajiban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menghindari</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larangan</a:t>
            </a:r>
            <a:r>
              <a:rPr lang="en-US" sz="2200" i="1" dirty="0" smtClean="0">
                <a:solidFill>
                  <a:srgbClr val="002060"/>
                </a:solidFill>
                <a:latin typeface="Berlin Sans FB" pitchFamily="34" charset="0"/>
              </a:rPr>
              <a:t> yang </a:t>
            </a:r>
            <a:r>
              <a:rPr lang="en-US" sz="2200" i="1" dirty="0" err="1" smtClean="0">
                <a:solidFill>
                  <a:srgbClr val="002060"/>
                </a:solidFill>
                <a:latin typeface="Berlin Sans FB" pitchFamily="34" charset="0"/>
              </a:rPr>
              <a:t>ditentukan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dalam</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peraturan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perUUan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dan</a:t>
            </a:r>
            <a:r>
              <a:rPr lang="en-US" sz="2200" i="1" dirty="0" smtClean="0">
                <a:solidFill>
                  <a:srgbClr val="002060"/>
                </a:solidFill>
                <a:latin typeface="Berlin Sans FB" pitchFamily="34" charset="0"/>
              </a:rPr>
              <a:t>/</a:t>
            </a:r>
            <a:r>
              <a:rPr lang="en-US" sz="2200" i="1" dirty="0" err="1" smtClean="0">
                <a:solidFill>
                  <a:srgbClr val="002060"/>
                </a:solidFill>
                <a:latin typeface="Berlin Sans FB" pitchFamily="34" charset="0"/>
              </a:rPr>
              <a:t>atau</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peraturan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kedinasan</a:t>
            </a:r>
            <a:r>
              <a:rPr lang="en-US" sz="2200" i="1" dirty="0" smtClean="0">
                <a:solidFill>
                  <a:srgbClr val="002060"/>
                </a:solidFill>
                <a:latin typeface="Berlin Sans FB" pitchFamily="34" charset="0"/>
              </a:rPr>
              <a:t> yang </a:t>
            </a:r>
            <a:r>
              <a:rPr lang="en-US" sz="2200" i="1" dirty="0" err="1" smtClean="0">
                <a:solidFill>
                  <a:srgbClr val="002060"/>
                </a:solidFill>
                <a:latin typeface="Berlin Sans FB" pitchFamily="34" charset="0"/>
              </a:rPr>
              <a:t>apabila</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tidak</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ditaati</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atau</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dilanggar</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dijatuhi</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hukuman</a:t>
            </a:r>
            <a:r>
              <a:rPr lang="en-US" sz="2200" i="1" dirty="0" smtClean="0">
                <a:solidFill>
                  <a:srgbClr val="002060"/>
                </a:solidFill>
                <a:latin typeface="Berlin Sans FB" pitchFamily="34" charset="0"/>
              </a:rPr>
              <a:t> </a:t>
            </a:r>
            <a:r>
              <a:rPr lang="en-US" sz="2200" i="1" dirty="0" err="1" smtClean="0">
                <a:solidFill>
                  <a:srgbClr val="002060"/>
                </a:solidFill>
                <a:latin typeface="Berlin Sans FB" pitchFamily="34" charset="0"/>
              </a:rPr>
              <a:t>disiplin</a:t>
            </a:r>
            <a:r>
              <a:rPr lang="en-US" sz="2200" i="1" dirty="0" smtClean="0">
                <a:solidFill>
                  <a:srgbClr val="002060"/>
                </a:solidFill>
                <a:latin typeface="Berlin Sans FB" pitchFamily="34" charset="0"/>
              </a:rPr>
              <a:t>.</a:t>
            </a:r>
          </a:p>
          <a:p>
            <a:pPr marL="514350" indent="-514350">
              <a:buClrTx/>
              <a:buSzPct val="100000"/>
              <a:buFont typeface="+mj-lt"/>
              <a:buAutoNum type="alphaLcPeriod" startAt="4"/>
            </a:pPr>
            <a:r>
              <a:rPr lang="en-US" sz="2200" i="1" dirty="0" err="1" smtClean="0">
                <a:solidFill>
                  <a:schemeClr val="tx2">
                    <a:lumMod val="50000"/>
                  </a:schemeClr>
                </a:solidFill>
                <a:latin typeface="Berlin Sans FB" pitchFamily="34" charset="0"/>
              </a:rPr>
              <a:t>Kerjasama</a:t>
            </a:r>
            <a:r>
              <a:rPr lang="en-US" sz="2200" i="1" dirty="0" smtClean="0">
                <a:solidFill>
                  <a:schemeClr val="tx2">
                    <a:lumMod val="50000"/>
                  </a:schemeClr>
                </a:solidFill>
                <a:latin typeface="Berlin Sans FB" pitchFamily="34" charset="0"/>
              </a:rPr>
              <a:t>,</a:t>
            </a:r>
          </a:p>
          <a:p>
            <a:pPr marL="546100" lvl="1" indent="0" algn="just">
              <a:buClrTx/>
              <a:buSzPct val="100000"/>
              <a:buNone/>
            </a:pPr>
            <a:r>
              <a:rPr lang="en-US" sz="2200" i="1" dirty="0" err="1" smtClean="0">
                <a:solidFill>
                  <a:schemeClr val="tx2">
                    <a:lumMod val="50000"/>
                  </a:schemeClr>
                </a:solidFill>
                <a:latin typeface="Berlin Sans FB" pitchFamily="34" charset="0"/>
              </a:rPr>
              <a:t>Kemauan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dan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kemampuan</a:t>
            </a:r>
            <a:r>
              <a:rPr lang="en-US" sz="2200" i="1" dirty="0" smtClean="0">
                <a:solidFill>
                  <a:schemeClr val="tx2">
                    <a:lumMod val="50000"/>
                  </a:schemeClr>
                </a:solidFill>
                <a:latin typeface="Berlin Sans FB" pitchFamily="34" charset="0"/>
              </a:rPr>
              <a:t> PNS </a:t>
            </a:r>
            <a:r>
              <a:rPr lang="en-US" sz="2200" i="1" dirty="0" err="1" smtClean="0">
                <a:solidFill>
                  <a:schemeClr val="tx2">
                    <a:lumMod val="50000"/>
                  </a:schemeClr>
                </a:solidFill>
                <a:latin typeface="Berlin Sans FB" pitchFamily="34" charset="0"/>
              </a:rPr>
              <a:t>untuk</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bekerjasama</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dgn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rekan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sekerja</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serta</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instansi</a:t>
            </a:r>
            <a:r>
              <a:rPr lang="en-US" sz="2200" i="1" dirty="0" smtClean="0">
                <a:solidFill>
                  <a:schemeClr val="tx2">
                    <a:lumMod val="50000"/>
                  </a:schemeClr>
                </a:solidFill>
                <a:latin typeface="Berlin Sans FB" pitchFamily="34" charset="0"/>
              </a:rPr>
              <a:t> lain </a:t>
            </a:r>
            <a:r>
              <a:rPr lang="en-US" sz="2200" i="1" dirty="0" err="1" smtClean="0">
                <a:solidFill>
                  <a:schemeClr val="tx2">
                    <a:lumMod val="50000"/>
                  </a:schemeClr>
                </a:solidFill>
                <a:latin typeface="Berlin Sans FB" pitchFamily="34" charset="0"/>
              </a:rPr>
              <a:t>dalam</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menyelesaikan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suatu</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tugas</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dan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tanggungjawab</a:t>
            </a:r>
            <a:r>
              <a:rPr lang="en-US" sz="2200" i="1" dirty="0" smtClean="0">
                <a:solidFill>
                  <a:schemeClr val="tx2">
                    <a:lumMod val="50000"/>
                  </a:schemeClr>
                </a:solidFill>
                <a:latin typeface="Berlin Sans FB" pitchFamily="34" charset="0"/>
              </a:rPr>
              <a:t> yang </a:t>
            </a:r>
            <a:r>
              <a:rPr lang="en-US" sz="2200" i="1" dirty="0" err="1" smtClean="0">
                <a:solidFill>
                  <a:schemeClr val="tx2">
                    <a:lumMod val="50000"/>
                  </a:schemeClr>
                </a:solidFill>
                <a:latin typeface="Berlin Sans FB" pitchFamily="34" charset="0"/>
              </a:rPr>
              <a:t>ditentukan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sehingga</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tercapai</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daya</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guna</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dan</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hasil</a:t>
            </a:r>
            <a:r>
              <a:rPr lang="en-US" sz="2200" i="1" dirty="0" smtClean="0">
                <a:solidFill>
                  <a:schemeClr val="tx2">
                    <a:lumMod val="50000"/>
                  </a:schemeClr>
                </a:solidFill>
                <a:latin typeface="Berlin Sans FB" pitchFamily="34" charset="0"/>
              </a:rPr>
              <a:t> </a:t>
            </a:r>
            <a:r>
              <a:rPr lang="en-US" sz="2200" i="1" dirty="0" err="1" smtClean="0">
                <a:solidFill>
                  <a:schemeClr val="tx2">
                    <a:lumMod val="50000"/>
                  </a:schemeClr>
                </a:solidFill>
                <a:latin typeface="Berlin Sans FB" pitchFamily="34" charset="0"/>
              </a:rPr>
              <a:t>guna</a:t>
            </a:r>
            <a:r>
              <a:rPr lang="en-US" sz="2200" i="1" dirty="0" smtClean="0">
                <a:solidFill>
                  <a:schemeClr val="tx2">
                    <a:lumMod val="50000"/>
                  </a:schemeClr>
                </a:solidFill>
                <a:latin typeface="Berlin Sans FB" pitchFamily="34" charset="0"/>
              </a:rPr>
              <a:t> yang </a:t>
            </a:r>
            <a:r>
              <a:rPr lang="en-US" sz="2200" i="1" dirty="0" err="1" smtClean="0">
                <a:solidFill>
                  <a:schemeClr val="tx2">
                    <a:lumMod val="50000"/>
                  </a:schemeClr>
                </a:solidFill>
                <a:latin typeface="Berlin Sans FB" pitchFamily="34" charset="0"/>
              </a:rPr>
              <a:t>sebesar-besarnya</a:t>
            </a:r>
            <a:r>
              <a:rPr lang="en-US" sz="2200" i="1" dirty="0" smtClean="0">
                <a:solidFill>
                  <a:schemeClr val="tx2">
                    <a:lumMod val="50000"/>
                  </a:schemeClr>
                </a:solidFill>
                <a:latin typeface="Berlin Sans FB" pitchFamily="34" charset="0"/>
              </a:rPr>
              <a:t>.</a:t>
            </a:r>
          </a:p>
          <a:p>
            <a:pPr marL="514350" indent="-514350">
              <a:buClrTx/>
              <a:buSzPct val="100000"/>
              <a:buFont typeface="+mj-lt"/>
              <a:buAutoNum type="alphaLcPeriod" startAt="4"/>
            </a:pPr>
            <a:r>
              <a:rPr lang="en-US" sz="2200" i="1" dirty="0" err="1" smtClean="0">
                <a:solidFill>
                  <a:srgbClr val="C00000"/>
                </a:solidFill>
                <a:latin typeface="Berlin Sans FB" pitchFamily="34" charset="0"/>
              </a:rPr>
              <a:t>Kepemimpinan</a:t>
            </a:r>
            <a:r>
              <a:rPr lang="en-US" sz="2200" i="1" dirty="0" smtClean="0">
                <a:solidFill>
                  <a:srgbClr val="C00000"/>
                </a:solidFill>
                <a:latin typeface="Berlin Sans FB" pitchFamily="34" charset="0"/>
              </a:rPr>
              <a:t>,</a:t>
            </a:r>
          </a:p>
          <a:p>
            <a:pPr marL="546100" lvl="1" indent="0" algn="just">
              <a:buClrTx/>
              <a:buSzPct val="100000"/>
              <a:buNone/>
            </a:pPr>
            <a:r>
              <a:rPr lang="en-US" sz="2200" i="1" dirty="0" err="1" smtClean="0">
                <a:solidFill>
                  <a:srgbClr val="C00000"/>
                </a:solidFill>
                <a:latin typeface="Berlin Sans FB" pitchFamily="34" charset="0"/>
              </a:rPr>
              <a:t>Kemampuan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dan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kemauan</a:t>
            </a:r>
            <a:r>
              <a:rPr lang="en-US" sz="2200" i="1" dirty="0" smtClean="0">
                <a:solidFill>
                  <a:srgbClr val="C00000"/>
                </a:solidFill>
                <a:latin typeface="Berlin Sans FB" pitchFamily="34" charset="0"/>
              </a:rPr>
              <a:t> PNS </a:t>
            </a:r>
            <a:r>
              <a:rPr lang="en-US" sz="2200" i="1" dirty="0" err="1" smtClean="0">
                <a:solidFill>
                  <a:srgbClr val="C00000"/>
                </a:solidFill>
                <a:latin typeface="Berlin Sans FB" pitchFamily="34" charset="0"/>
              </a:rPr>
              <a:t>untuk</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memotivasi</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dan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mempengaruhi</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bawahan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atau</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orang</a:t>
            </a:r>
            <a:r>
              <a:rPr lang="en-US" sz="2200" i="1" dirty="0" smtClean="0">
                <a:solidFill>
                  <a:srgbClr val="C00000"/>
                </a:solidFill>
                <a:latin typeface="Berlin Sans FB" pitchFamily="34" charset="0"/>
              </a:rPr>
              <a:t> lain yang </a:t>
            </a:r>
            <a:r>
              <a:rPr lang="en-US" sz="2200" i="1" dirty="0" err="1" smtClean="0">
                <a:solidFill>
                  <a:srgbClr val="C00000"/>
                </a:solidFill>
                <a:latin typeface="Berlin Sans FB" pitchFamily="34" charset="0"/>
              </a:rPr>
              <a:t>berkaitan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dengan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bidang</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tugasnya</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demi</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tercapainya</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tujuan</a:t>
            </a:r>
            <a:r>
              <a:rPr lang="en-US" sz="2200" i="1" dirty="0" smtClean="0">
                <a:solidFill>
                  <a:srgbClr val="C00000"/>
                </a:solidFill>
                <a:latin typeface="Berlin Sans FB" pitchFamily="34" charset="0"/>
              </a:rPr>
              <a:t> </a:t>
            </a:r>
            <a:r>
              <a:rPr lang="en-US" sz="2200" i="1" dirty="0" err="1" smtClean="0">
                <a:solidFill>
                  <a:srgbClr val="C00000"/>
                </a:solidFill>
                <a:latin typeface="Berlin Sans FB" pitchFamily="34" charset="0"/>
              </a:rPr>
              <a:t>organisasi</a:t>
            </a:r>
            <a:r>
              <a:rPr lang="en-US" sz="2200" i="1" smtClean="0">
                <a:solidFill>
                  <a:srgbClr val="C00000"/>
                </a:solidFill>
                <a:latin typeface="Berlin Sans FB" pitchFamily="34" charset="0"/>
              </a:rPr>
              <a:t>.</a:t>
            </a:r>
            <a:endParaRPr lang="en-US" sz="2200" i="1" dirty="0" smtClean="0">
              <a:solidFill>
                <a:srgbClr val="C00000"/>
              </a:solidFill>
              <a:latin typeface="Berlin Sans FB"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ChangeArrowheads="1"/>
          </p:cNvSpPr>
          <p:nvPr/>
        </p:nvSpPr>
        <p:spPr bwMode="auto">
          <a:xfrm>
            <a:off x="1793875" y="136525"/>
            <a:ext cx="5046663" cy="523875"/>
          </a:xfrm>
          <a:prstGeom prst="rect">
            <a:avLst/>
          </a:prstGeom>
          <a:noFill/>
          <a:ln w="9525">
            <a:noFill/>
            <a:miter lim="800000"/>
            <a:headEnd/>
            <a:tailEnd/>
          </a:ln>
        </p:spPr>
        <p:txBody>
          <a:bodyPr anchor="ctr">
            <a:spAutoFit/>
          </a:bodyPr>
          <a:lstStyle/>
          <a:p>
            <a:pPr algn="ctr"/>
            <a:r>
              <a:rPr lang="id-ID" sz="1400" b="1">
                <a:latin typeface="Rockwell Extra Bold" pitchFamily="18" charset="0"/>
                <a:cs typeface="Times New Roman" pitchFamily="18" charset="0"/>
              </a:rPr>
              <a:t>PENILAIAN  PRESTASI KERJA</a:t>
            </a:r>
            <a:endParaRPr lang="en-US" sz="1100">
              <a:latin typeface="Rockwell Extra Bold" pitchFamily="18" charset="0"/>
            </a:endParaRPr>
          </a:p>
          <a:p>
            <a:pPr algn="ctr" eaLnBrk="0" hangingPunct="0"/>
            <a:r>
              <a:rPr lang="id-ID" sz="1400" b="1">
                <a:latin typeface="Rockwell Extra Bold" pitchFamily="18" charset="0"/>
                <a:cs typeface="Times New Roman" pitchFamily="18" charset="0"/>
              </a:rPr>
              <a:t>PEGAWAI  NEGERI  SIPIL</a:t>
            </a:r>
            <a:endParaRPr lang="en-US">
              <a:latin typeface="Rockwell Extra Bold" pitchFamily="18" charset="0"/>
            </a:endParaRPr>
          </a:p>
        </p:txBody>
      </p:sp>
      <p:graphicFrame>
        <p:nvGraphicFramePr>
          <p:cNvPr id="369667" name="Group 3"/>
          <p:cNvGraphicFramePr>
            <a:graphicFrameLocks noGrp="1"/>
          </p:cNvGraphicFramePr>
          <p:nvPr/>
        </p:nvGraphicFramePr>
        <p:xfrm>
          <a:off x="228600" y="762000"/>
          <a:ext cx="8610601" cy="5720401"/>
        </p:xfrm>
        <a:graphic>
          <a:graphicData uri="http://schemas.openxmlformats.org/drawingml/2006/table">
            <a:tbl>
              <a:tblPr/>
              <a:tblGrid>
                <a:gridCol w="535746"/>
                <a:gridCol w="3772317"/>
                <a:gridCol w="4302538"/>
              </a:tblGrid>
              <a:tr h="463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noProof="0" dirty="0" smtClean="0">
                          <a:ln>
                            <a:noFill/>
                          </a:ln>
                          <a:solidFill>
                            <a:srgbClr val="000066"/>
                          </a:solidFill>
                          <a:effectLst/>
                          <a:latin typeface="Arial" charset="0"/>
                        </a:rPr>
                        <a:t>BADAN KEPEGAWAIAN NEGARA</a:t>
                      </a:r>
                      <a:endParaRPr kumimoji="0" lang="id-ID" sz="1200" b="0" i="0" u="none" strike="noStrike" cap="none" normalizeH="0" baseline="0" noProof="0" dirty="0" smtClean="0">
                        <a:ln>
                          <a:noFill/>
                        </a:ln>
                        <a:solidFill>
                          <a:srgbClr val="000066"/>
                        </a:solidFill>
                        <a:effectLst/>
                        <a:latin typeface="Arial" charset="0"/>
                      </a:endParaRP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JANGKA WAKTU PENILAIAN</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noProof="0" dirty="0" smtClean="0">
                          <a:ln>
                            <a:noFill/>
                          </a:ln>
                          <a:solidFill>
                            <a:srgbClr val="000066"/>
                          </a:solidFill>
                          <a:effectLst/>
                          <a:latin typeface="Arial" pitchFamily="34" charset="0"/>
                          <a:cs typeface="Arial" pitchFamily="34" charset="0"/>
                        </a:rPr>
                        <a:t>2</a:t>
                      </a:r>
                      <a:r>
                        <a:rPr kumimoji="0" lang="id-ID" sz="1200" b="1" i="0" u="none" strike="noStrike" cap="none" normalizeH="0" baseline="0" noProof="0" dirty="0" smtClean="0">
                          <a:ln>
                            <a:noFill/>
                          </a:ln>
                          <a:solidFill>
                            <a:srgbClr val="000066"/>
                          </a:solidFill>
                          <a:effectLst/>
                          <a:latin typeface="Arial" pitchFamily="34" charset="0"/>
                          <a:cs typeface="Arial" pitchFamily="34" charset="0"/>
                        </a:rPr>
                        <a:t> J</a:t>
                      </a:r>
                      <a:r>
                        <a:rPr kumimoji="0" lang="en-US" sz="1200" b="1" i="0" u="none" strike="noStrike" cap="none" normalizeH="0" baseline="0" noProof="0" dirty="0" smtClean="0">
                          <a:ln>
                            <a:noFill/>
                          </a:ln>
                          <a:solidFill>
                            <a:srgbClr val="000066"/>
                          </a:solidFill>
                          <a:effectLst/>
                          <a:latin typeface="Arial" pitchFamily="34" charset="0"/>
                          <a:cs typeface="Arial" pitchFamily="34" charset="0"/>
                        </a:rPr>
                        <a:t>ANUARI</a:t>
                      </a:r>
                      <a:r>
                        <a:rPr kumimoji="0" lang="id-ID" sz="1200" b="1" i="0" u="none" strike="noStrike" cap="none" normalizeH="0" baseline="0" noProof="0" dirty="0" smtClean="0">
                          <a:ln>
                            <a:noFill/>
                          </a:ln>
                          <a:solidFill>
                            <a:srgbClr val="000066"/>
                          </a:solidFill>
                          <a:effectLst/>
                          <a:latin typeface="Arial" pitchFamily="34" charset="0"/>
                          <a:cs typeface="Arial" pitchFamily="34" charset="0"/>
                        </a:rPr>
                        <a:t> 2014 s.d. 31 DESEMBER 2014</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34963">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1.</a:t>
                      </a:r>
                      <a:endParaRPr kumimoji="0" lang="id-ID" sz="1800" b="0" i="0" u="none" strike="noStrike" cap="none" normalizeH="0" baseline="0" noProof="0" dirty="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YANG  DINILAI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971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noProof="0" dirty="0" smtClean="0">
                          <a:ln>
                            <a:noFill/>
                          </a:ln>
                          <a:solidFill>
                            <a:srgbClr val="000066"/>
                          </a:solidFill>
                          <a:effectLst/>
                          <a:latin typeface="Arial" charset="0"/>
                        </a:rPr>
                        <a:t>LUKITO</a:t>
                      </a:r>
                      <a:endParaRPr kumimoji="0" lang="id-ID" sz="1200" b="0" i="0" u="none" strike="noStrike" cap="none" normalizeH="0" baseline="0" noProof="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6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charset="0"/>
                        </a:rPr>
                        <a:t>19750326 200001 1 001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charset="0"/>
                        </a:rPr>
                        <a:t>Penata Muda, III/a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noProof="0" dirty="0" err="1" smtClean="0">
                          <a:ln>
                            <a:noFill/>
                          </a:ln>
                          <a:solidFill>
                            <a:srgbClr val="000066"/>
                          </a:solidFill>
                          <a:effectLst/>
                          <a:latin typeface="Arial" charset="0"/>
                        </a:rPr>
                        <a:t>Pengadministrasi</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Umum</a:t>
                      </a:r>
                      <a:endParaRPr kumimoji="0" lang="id-ID" sz="1200" b="0" i="0" u="none" strike="noStrike" cap="none" normalizeH="0" baseline="0" noProof="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noProof="0" dirty="0" err="1" smtClean="0">
                          <a:ln>
                            <a:noFill/>
                          </a:ln>
                          <a:solidFill>
                            <a:srgbClr val="000066"/>
                          </a:solidFill>
                          <a:effectLst/>
                          <a:latin typeface="Arial" charset="0"/>
                        </a:rPr>
                        <a:t>Direktorat</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Kepangkatan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dan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Mutasi</a:t>
                      </a:r>
                      <a:endParaRPr kumimoji="0" lang="id-ID" sz="1200" b="0" i="0" u="none" strike="noStrike" cap="none" normalizeH="0" baseline="0" noProof="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2.</a:t>
                      </a:r>
                      <a:endParaRPr kumimoji="0" lang="id-ID" sz="18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PEJABAT  PENILAI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17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noProof="0" dirty="0" smtClean="0">
                          <a:ln>
                            <a:noFill/>
                          </a:ln>
                          <a:solidFill>
                            <a:srgbClr val="000066"/>
                          </a:solidFill>
                          <a:effectLst/>
                          <a:latin typeface="Arial" charset="0"/>
                          <a:cs typeface="Times New Roman" pitchFamily="18" charset="0"/>
                        </a:rPr>
                        <a:t>BINTARTI PUTRI, </a:t>
                      </a:r>
                      <a:r>
                        <a:rPr kumimoji="0" lang="en-US" sz="1200" b="0" i="0" u="none" strike="noStrike" cap="none" normalizeH="0" baseline="0" noProof="0" dirty="0" err="1" smtClean="0">
                          <a:ln>
                            <a:noFill/>
                          </a:ln>
                          <a:solidFill>
                            <a:srgbClr val="000066"/>
                          </a:solidFill>
                          <a:effectLst/>
                          <a:latin typeface="Arial" charset="0"/>
                          <a:cs typeface="Times New Roman" pitchFamily="18" charset="0"/>
                        </a:rPr>
                        <a:t>S.Sos</a:t>
                      </a:r>
                      <a:endParaRPr kumimoji="0" lang="id-ID" sz="1200" b="0" i="0" u="none" strike="noStrike" cap="none" normalizeH="0" baseline="0" noProof="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62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charset="0"/>
                          <a:cs typeface="Times New Roman" pitchFamily="18" charset="0"/>
                        </a:rPr>
                        <a:t>19680215 198801 </a:t>
                      </a:r>
                      <a:r>
                        <a:rPr kumimoji="0" lang="en-US" sz="1200" b="0" i="0" u="none" strike="noStrike" cap="none" normalizeH="0" baseline="0" noProof="0" dirty="0" smtClean="0">
                          <a:ln>
                            <a:noFill/>
                          </a:ln>
                          <a:solidFill>
                            <a:srgbClr val="000066"/>
                          </a:solidFill>
                          <a:effectLst/>
                          <a:latin typeface="Arial" charset="0"/>
                          <a:cs typeface="Times New Roman" pitchFamily="18" charset="0"/>
                        </a:rPr>
                        <a:t>2</a:t>
                      </a:r>
                      <a:r>
                        <a:rPr kumimoji="0" lang="id-ID" sz="1200" b="0" i="0" u="none" strike="noStrike" cap="none" normalizeH="0" baseline="0" noProof="0" dirty="0" smtClean="0">
                          <a:ln>
                            <a:noFill/>
                          </a:ln>
                          <a:solidFill>
                            <a:srgbClr val="000066"/>
                          </a:solidFill>
                          <a:effectLst/>
                          <a:latin typeface="Arial" charset="0"/>
                          <a:cs typeface="Times New Roman" pitchFamily="18" charset="0"/>
                        </a:rPr>
                        <a:t> 002</a:t>
                      </a:r>
                      <a:endParaRPr kumimoji="0" lang="id-ID" sz="1200" b="0" i="0" u="none" strike="noStrike" cap="none" normalizeH="0" baseline="0" noProof="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14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noProof="0" dirty="0" err="1" smtClean="0">
                          <a:ln>
                            <a:noFill/>
                          </a:ln>
                          <a:solidFill>
                            <a:srgbClr val="000066"/>
                          </a:solidFill>
                          <a:effectLst/>
                          <a:latin typeface="Arial" charset="0"/>
                        </a:rPr>
                        <a:t>Penata</a:t>
                      </a:r>
                      <a:r>
                        <a:rPr kumimoji="0" lang="en-US" sz="1200" b="0" i="0" u="none" strike="noStrike" cap="none" normalizeH="0" baseline="0" noProof="0" dirty="0" smtClean="0">
                          <a:ln>
                            <a:noFill/>
                          </a:ln>
                          <a:solidFill>
                            <a:srgbClr val="000066"/>
                          </a:solidFill>
                          <a:effectLst/>
                          <a:latin typeface="Arial" charset="0"/>
                        </a:rPr>
                        <a:t> Tingkat I – III/d</a:t>
                      </a:r>
                      <a:endParaRPr kumimoji="0" lang="id-ID" sz="1200" b="0" i="0" u="none" strike="noStrike" cap="none" normalizeH="0" baseline="0" noProof="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charset="0"/>
                        </a:rPr>
                        <a:t>Kepala </a:t>
                      </a:r>
                      <a:r>
                        <a:rPr kumimoji="0" lang="en-US" sz="1200" b="0" i="0" u="none" strike="noStrike" cap="none" normalizeH="0" baseline="0" noProof="0" dirty="0" err="1" smtClean="0">
                          <a:ln>
                            <a:noFill/>
                          </a:ln>
                          <a:solidFill>
                            <a:srgbClr val="000066"/>
                          </a:solidFill>
                          <a:effectLst/>
                          <a:latin typeface="Arial" charset="0"/>
                        </a:rPr>
                        <a:t>Seksi</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Kepangkatan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Mutasi</a:t>
                      </a:r>
                      <a:r>
                        <a:rPr kumimoji="0" lang="en-US" sz="1200" b="0" i="0" u="none" strike="noStrike" cap="none" normalizeH="0" baseline="0" noProof="0" dirty="0" smtClean="0">
                          <a:ln>
                            <a:noFill/>
                          </a:ln>
                          <a:solidFill>
                            <a:srgbClr val="000066"/>
                          </a:solidFill>
                          <a:effectLst/>
                          <a:latin typeface="Arial" charset="0"/>
                        </a:rPr>
                        <a:t> I a</a:t>
                      </a:r>
                      <a:endParaRPr kumimoji="0" lang="id-ID" sz="1200" b="0" i="0" u="none" strike="noStrike" cap="none" normalizeH="0" baseline="0" noProof="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noProof="0" dirty="0" err="1" smtClean="0">
                          <a:ln>
                            <a:noFill/>
                          </a:ln>
                          <a:solidFill>
                            <a:srgbClr val="000066"/>
                          </a:solidFill>
                          <a:effectLst/>
                          <a:latin typeface="Arial" charset="0"/>
                        </a:rPr>
                        <a:t>Direktorat</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Kepangkatan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dan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Mutasi</a:t>
                      </a:r>
                      <a:endParaRPr kumimoji="0" lang="id-ID" sz="1200" b="0" i="0" u="none" strike="noStrike" cap="none" normalizeH="0" baseline="0" noProof="0" dirty="0" smtClean="0">
                        <a:ln>
                          <a:noFill/>
                        </a:ln>
                        <a:solidFill>
                          <a:srgbClr val="000066"/>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210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3.</a:t>
                      </a:r>
                      <a:endParaRPr kumimoji="0" lang="id-ID" sz="18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ATASAN PEJABAT  PENILAI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825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noProof="0" dirty="0" err="1" smtClean="0">
                          <a:solidFill>
                            <a:srgbClr val="002060"/>
                          </a:solidFill>
                          <a:latin typeface="Arial" pitchFamily="34" charset="0"/>
                          <a:cs typeface="Arial" pitchFamily="34" charset="0"/>
                        </a:rPr>
                        <a:t>Dra</a:t>
                      </a:r>
                      <a:r>
                        <a:rPr lang="en-US" sz="1200" noProof="0" dirty="0" smtClean="0">
                          <a:solidFill>
                            <a:srgbClr val="002060"/>
                          </a:solidFill>
                          <a:latin typeface="Arial" pitchFamily="34" charset="0"/>
                          <a:cs typeface="Arial" pitchFamily="34" charset="0"/>
                        </a:rPr>
                        <a:t>. ANDRA KUSUMAWATI, </a:t>
                      </a:r>
                      <a:r>
                        <a:rPr lang="en-US" sz="1200" noProof="0" dirty="0" err="1" smtClean="0">
                          <a:solidFill>
                            <a:srgbClr val="002060"/>
                          </a:solidFill>
                          <a:latin typeface="Arial" pitchFamily="34" charset="0"/>
                          <a:cs typeface="Arial" pitchFamily="34" charset="0"/>
                        </a:rPr>
                        <a:t>M.Si</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196</a:t>
                      </a:r>
                      <a:r>
                        <a:rPr lang="en-US" sz="1200" noProof="0" dirty="0" smtClean="0">
                          <a:solidFill>
                            <a:srgbClr val="002060"/>
                          </a:solidFill>
                          <a:latin typeface="Arial" pitchFamily="34" charset="0"/>
                          <a:cs typeface="Arial" pitchFamily="34" charset="0"/>
                        </a:rPr>
                        <a:t>0</a:t>
                      </a:r>
                      <a:r>
                        <a:rPr lang="id-ID" sz="1200" noProof="0" dirty="0" smtClean="0">
                          <a:solidFill>
                            <a:srgbClr val="002060"/>
                          </a:solidFill>
                          <a:latin typeface="Arial" pitchFamily="34" charset="0"/>
                          <a:cs typeface="Arial" pitchFamily="34" charset="0"/>
                        </a:rPr>
                        <a:t>0203 198512 </a:t>
                      </a:r>
                      <a:r>
                        <a:rPr lang="en-US" sz="1200" noProof="0" dirty="0" smtClean="0">
                          <a:solidFill>
                            <a:srgbClr val="002060"/>
                          </a:solidFill>
                          <a:latin typeface="Arial" pitchFamily="34" charset="0"/>
                          <a:cs typeface="Arial" pitchFamily="34" charset="0"/>
                        </a:rPr>
                        <a:t>2</a:t>
                      </a:r>
                      <a:r>
                        <a:rPr lang="id-ID" sz="1200" noProof="0" dirty="0" smtClean="0">
                          <a:solidFill>
                            <a:srgbClr val="002060"/>
                          </a:solidFill>
                          <a:latin typeface="Arial" pitchFamily="34" charset="0"/>
                          <a:cs typeface="Arial" pitchFamily="34" charset="0"/>
                        </a:rPr>
                        <a:t> 001</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Pembina </a:t>
                      </a:r>
                      <a:r>
                        <a:rPr lang="en-US" sz="1200" noProof="0" dirty="0" smtClean="0">
                          <a:solidFill>
                            <a:srgbClr val="002060"/>
                          </a:solidFill>
                          <a:latin typeface="Arial" pitchFamily="34" charset="0"/>
                          <a:cs typeface="Arial" pitchFamily="34" charset="0"/>
                        </a:rPr>
                        <a:t>IV/a</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noProof="0" dirty="0" err="1" smtClean="0">
                          <a:solidFill>
                            <a:srgbClr val="002060"/>
                          </a:solidFill>
                          <a:latin typeface="Arial" pitchFamily="34" charset="0"/>
                          <a:cs typeface="Arial" pitchFamily="34" charset="0"/>
                        </a:rPr>
                        <a:t>Kepala</a:t>
                      </a:r>
                      <a:r>
                        <a:rPr lang="en-US" sz="1200" noProof="0" dirty="0" smtClean="0">
                          <a:solidFill>
                            <a:srgbClr val="002060"/>
                          </a:solidFill>
                          <a:latin typeface="Arial" pitchFamily="34" charset="0"/>
                          <a:cs typeface="Arial" pitchFamily="34" charset="0"/>
                        </a:rPr>
                        <a:t> Sub </a:t>
                      </a:r>
                      <a:r>
                        <a:rPr lang="en-US" sz="1200" noProof="0" dirty="0" err="1" smtClean="0">
                          <a:solidFill>
                            <a:srgbClr val="002060"/>
                          </a:solidFill>
                          <a:latin typeface="Arial" pitchFamily="34" charset="0"/>
                          <a:cs typeface="Arial" pitchFamily="34" charset="0"/>
                        </a:rPr>
                        <a:t>Direktorat</a:t>
                      </a:r>
                      <a:r>
                        <a:rPr lang="en-US" sz="1200" noProof="0" dirty="0" smtClean="0">
                          <a:solidFill>
                            <a:srgbClr val="002060"/>
                          </a:solidFill>
                          <a:latin typeface="Arial" pitchFamily="34" charset="0"/>
                          <a:cs typeface="Arial" pitchFamily="34" charset="0"/>
                        </a:rPr>
                        <a:t> </a:t>
                      </a:r>
                      <a:r>
                        <a:rPr lang="en-US" sz="1200" noProof="0" dirty="0" err="1" smtClean="0">
                          <a:solidFill>
                            <a:srgbClr val="002060"/>
                          </a:solidFill>
                          <a:latin typeface="Arial" pitchFamily="34" charset="0"/>
                          <a:cs typeface="Arial" pitchFamily="34" charset="0"/>
                        </a:rPr>
                        <a:t>Mutasi</a:t>
                      </a:r>
                      <a:r>
                        <a:rPr lang="en-US" sz="1200" baseline="0" noProof="0" dirty="0" smtClean="0">
                          <a:solidFill>
                            <a:srgbClr val="002060"/>
                          </a:solidFill>
                          <a:latin typeface="Arial" pitchFamily="34" charset="0"/>
                          <a:cs typeface="Arial" pitchFamily="34" charset="0"/>
                        </a:rPr>
                        <a:t> I</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i="0" u="none" strike="noStrike" cap="none" normalizeH="0" baseline="0" noProof="0" dirty="0" err="1" smtClean="0">
                          <a:ln>
                            <a:noFill/>
                          </a:ln>
                          <a:solidFill>
                            <a:srgbClr val="000066"/>
                          </a:solidFill>
                          <a:effectLst/>
                          <a:latin typeface="Arial" charset="0"/>
                        </a:rPr>
                        <a:t>Direktorat</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Kepangkatan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dan</a:t>
                      </a:r>
                      <a:r>
                        <a:rPr kumimoji="0" lang="en-US" sz="1200" b="0" i="0" u="none" strike="noStrike" cap="none" normalizeH="0" baseline="0" noProof="0" dirty="0" smtClean="0">
                          <a:ln>
                            <a:noFill/>
                          </a:ln>
                          <a:solidFill>
                            <a:srgbClr val="000066"/>
                          </a:solidFill>
                          <a:effectLst/>
                          <a:latin typeface="Arial" charset="0"/>
                        </a:rPr>
                        <a:t> </a:t>
                      </a:r>
                      <a:r>
                        <a:rPr kumimoji="0" lang="en-US" sz="1200" b="0" i="0" u="none" strike="noStrike" cap="none" normalizeH="0" baseline="0" noProof="0" dirty="0" err="1" smtClean="0">
                          <a:ln>
                            <a:noFill/>
                          </a:ln>
                          <a:solidFill>
                            <a:srgbClr val="000066"/>
                          </a:solidFill>
                          <a:effectLst/>
                          <a:latin typeface="Arial" charset="0"/>
                        </a:rPr>
                        <a:t>Mutasi</a:t>
                      </a:r>
                      <a:endParaRPr kumimoji="0" lang="id-ID" sz="1200" b="0" i="0" u="none" strike="noStrike" cap="none" normalizeH="0" baseline="0" noProof="0" dirty="0" smtClean="0">
                        <a:ln>
                          <a:noFill/>
                        </a:ln>
                        <a:solidFill>
                          <a:srgbClr val="000066"/>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4340" name="Rectangle 70"/>
          <p:cNvSpPr>
            <a:spLocks noChangeArrowheads="1"/>
          </p:cNvSpPr>
          <p:nvPr/>
        </p:nvSpPr>
        <p:spPr bwMode="auto">
          <a:xfrm>
            <a:off x="0" y="8493125"/>
            <a:ext cx="9144000" cy="0"/>
          </a:xfrm>
          <a:prstGeom prst="rect">
            <a:avLst/>
          </a:prstGeom>
          <a:noFill/>
          <a:ln w="9525">
            <a:noFill/>
            <a:miter lim="800000"/>
            <a:headEnd/>
            <a:tailEnd/>
          </a:ln>
        </p:spPr>
        <p:txBody>
          <a:bodyPr wrap="none" anchor="ctr">
            <a:spAutoFit/>
          </a:bodyPr>
          <a:lstStyle/>
          <a:p>
            <a:endParaRPr lang="en-GB"/>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ardrop 3"/>
          <p:cNvSpPr/>
          <p:nvPr/>
        </p:nvSpPr>
        <p:spPr>
          <a:xfrm>
            <a:off x="457200" y="533400"/>
            <a:ext cx="8229600" cy="6019800"/>
          </a:xfrm>
          <a:prstGeom prst="teardrop">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627" name="Content Placeholder 2"/>
          <p:cNvSpPr>
            <a:spLocks noGrp="1"/>
          </p:cNvSpPr>
          <p:nvPr>
            <p:ph sz="quarter" idx="1"/>
          </p:nvPr>
        </p:nvSpPr>
        <p:spPr>
          <a:xfrm>
            <a:off x="0" y="0"/>
            <a:ext cx="9144000" cy="6858000"/>
          </a:xfrm>
          <a:gradFill rotWithShape="1">
            <a:gsLst>
              <a:gs pos="0">
                <a:srgbClr val="FF3399"/>
              </a:gs>
              <a:gs pos="25000">
                <a:srgbClr val="FF6633"/>
              </a:gs>
              <a:gs pos="50000">
                <a:srgbClr val="FFFF00"/>
              </a:gs>
              <a:gs pos="75000">
                <a:srgbClr val="01A78F"/>
              </a:gs>
              <a:gs pos="100000">
                <a:srgbClr val="3366FF"/>
              </a:gs>
            </a:gsLst>
            <a:lin ang="18900000"/>
          </a:gradFill>
        </p:spPr>
        <p:txBody>
          <a:bodyPr/>
          <a:lstStyle/>
          <a:p>
            <a:pPr marL="514350" indent="-514350" algn="just" eaLnBrk="1" hangingPunct="1">
              <a:buFont typeface="Wingdings 3" pitchFamily="18" charset="2"/>
              <a:buNone/>
            </a:pPr>
            <a:endParaRPr lang="en-US" smtClean="0"/>
          </a:p>
          <a:p>
            <a:pPr marL="514350" indent="-514350" algn="just" eaLnBrk="1" hangingPunct="1">
              <a:buFont typeface="Arial" charset="0"/>
              <a:buNone/>
            </a:pPr>
            <a:endParaRPr lang="en-US" smtClean="0"/>
          </a:p>
        </p:txBody>
      </p:sp>
      <p:sp>
        <p:nvSpPr>
          <p:cNvPr id="5" name="Teardrop 4"/>
          <p:cNvSpPr/>
          <p:nvPr/>
        </p:nvSpPr>
        <p:spPr>
          <a:xfrm>
            <a:off x="217488" y="217488"/>
            <a:ext cx="8686800" cy="6553200"/>
          </a:xfrm>
          <a:prstGeom prst="teardrop">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algn="just">
              <a:buFont typeface="Arial" charset="0"/>
              <a:buAutoNum type="arabicPeriod" startAt="4"/>
              <a:defRPr/>
            </a:pPr>
            <a:endParaRPr lang="id-ID" sz="2400" dirty="0">
              <a:solidFill>
                <a:schemeClr val="tx1"/>
              </a:solidFill>
            </a:endParaRPr>
          </a:p>
          <a:p>
            <a:pPr marL="514350" indent="-514350" algn="just">
              <a:buFont typeface="Arial" charset="0"/>
              <a:buAutoNum type="arabicPeriod" startAt="4"/>
              <a:defRPr/>
            </a:pPr>
            <a:endParaRPr lang="id-ID" sz="2400" dirty="0">
              <a:solidFill>
                <a:schemeClr val="tx1"/>
              </a:solidFill>
            </a:endParaRPr>
          </a:p>
          <a:p>
            <a:pPr marL="514350" indent="-514350" algn="just">
              <a:buFont typeface="Arial" charset="0"/>
              <a:buAutoNum type="arabicPeriod" startAt="4"/>
              <a:defRPr/>
            </a:pPr>
            <a:endParaRPr lang="id-ID" sz="2400" dirty="0">
              <a:solidFill>
                <a:schemeClr val="tx1"/>
              </a:solidFill>
            </a:endParaRPr>
          </a:p>
          <a:p>
            <a:pPr marL="514350" indent="-514350" algn="just">
              <a:buFont typeface="Arial" charset="0"/>
              <a:buAutoNum type="arabicPeriod" startAt="4"/>
              <a:defRPr/>
            </a:pPr>
            <a:r>
              <a:rPr lang="id-ID" sz="2400" dirty="0">
                <a:solidFill>
                  <a:schemeClr val="tx1"/>
                </a:solidFill>
              </a:rPr>
              <a:t>Penilaian prestasi kerja PNS terdiri atas : unsur sasaran kerja pegawai dan perilaku kerja.</a:t>
            </a:r>
          </a:p>
          <a:p>
            <a:pPr marL="514350" indent="-514350" algn="just">
              <a:buFont typeface="Arial" charset="0"/>
              <a:buAutoNum type="arabicPeriod" startAt="4"/>
              <a:defRPr/>
            </a:pPr>
            <a:r>
              <a:rPr lang="id-ID" sz="2400" dirty="0">
                <a:solidFill>
                  <a:schemeClr val="tx1"/>
                </a:solidFill>
              </a:rPr>
              <a:t>Penilaian prestasi kerja PNS dilaksanakan oleh Pejabat Penilai sekali dalam 1 tahun (akhir Desember tahun bersangkutan/akhir Januari tahun berikutnya), yang terdiri atas unsur:</a:t>
            </a:r>
          </a:p>
          <a:p>
            <a:pPr marL="514350" indent="-514350" algn="just">
              <a:buFont typeface="Arial" charset="0"/>
              <a:buNone/>
              <a:defRPr/>
            </a:pPr>
            <a:r>
              <a:rPr lang="id-ID" sz="2400" dirty="0">
                <a:solidFill>
                  <a:schemeClr val="tx1"/>
                </a:solidFill>
              </a:rPr>
              <a:t>	a. SKP bobotnya 60 %</a:t>
            </a:r>
          </a:p>
          <a:p>
            <a:pPr marL="514350" indent="-514350" algn="just">
              <a:buFont typeface="Arial" charset="0"/>
              <a:buNone/>
              <a:defRPr/>
            </a:pPr>
            <a:r>
              <a:rPr lang="id-ID" sz="2400" dirty="0">
                <a:solidFill>
                  <a:schemeClr val="tx1"/>
                </a:solidFill>
              </a:rPr>
              <a:t>	b. Perilaku kerja bobotnya 40 %</a:t>
            </a:r>
          </a:p>
          <a:p>
            <a:pPr marL="514350" indent="-514350" algn="just">
              <a:defRPr/>
            </a:pPr>
            <a:r>
              <a:rPr lang="id-ID" sz="2400" dirty="0">
                <a:solidFill>
                  <a:schemeClr val="tx1"/>
                </a:solidFill>
              </a:rPr>
              <a:t>6. 	Unsur perilaku kerja yg mempengaruhi prestasi kerja yg dievaluasi harus relevan &amp; berhubungan dgn pelaksanaan tugas jabatan PNS yg dinilai.</a:t>
            </a:r>
          </a:p>
          <a:p>
            <a:pPr marL="514350" indent="-514350" algn="just">
              <a:buFont typeface="Arial" charset="0"/>
              <a:buNone/>
              <a:defRPr/>
            </a:pPr>
            <a:endParaRPr lang="id-ID" sz="2400" dirty="0">
              <a:solidFill>
                <a:schemeClr val="tx1"/>
              </a:solidFill>
            </a:endParaRPr>
          </a:p>
          <a:p>
            <a:pPr marL="514350" indent="-514350" algn="just">
              <a:buFont typeface="Arial" charset="0"/>
              <a:buNone/>
              <a:defRPr/>
            </a:pPr>
            <a:endParaRPr lang="id-ID" sz="2400" dirty="0">
              <a:solidFill>
                <a:schemeClr val="tx1"/>
              </a:solidFill>
            </a:endParaRPr>
          </a:p>
          <a:p>
            <a:pPr marL="514350" indent="-514350" algn="just">
              <a:buFont typeface="Arial" charset="0"/>
              <a:buNone/>
              <a:defRPr/>
            </a:pPr>
            <a:endParaRPr lang="id-ID" sz="2400"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2"/>
          <p:cNvSpPr>
            <a:spLocks noChangeShapeType="1"/>
          </p:cNvSpPr>
          <p:nvPr/>
        </p:nvSpPr>
        <p:spPr bwMode="auto">
          <a:xfrm>
            <a:off x="2914650" y="-130175"/>
            <a:ext cx="0" cy="0"/>
          </a:xfrm>
          <a:prstGeom prst="line">
            <a:avLst/>
          </a:prstGeom>
          <a:noFill/>
          <a:ln w="12700" cap="rnd">
            <a:solidFill>
              <a:srgbClr val="000000"/>
            </a:solidFill>
            <a:round/>
            <a:headEnd/>
            <a:tailEnd/>
          </a:ln>
        </p:spPr>
        <p:txBody>
          <a:bodyPr/>
          <a:lstStyle/>
          <a:p>
            <a:endParaRPr lang="en-US"/>
          </a:p>
        </p:txBody>
      </p:sp>
      <p:graphicFrame>
        <p:nvGraphicFramePr>
          <p:cNvPr id="371715" name="Group 3"/>
          <p:cNvGraphicFramePr>
            <a:graphicFrameLocks noGrp="1"/>
          </p:cNvGraphicFramePr>
          <p:nvPr/>
        </p:nvGraphicFramePr>
        <p:xfrm>
          <a:off x="381000" y="228600"/>
          <a:ext cx="8135937" cy="6349203"/>
        </p:xfrm>
        <a:graphic>
          <a:graphicData uri="http://schemas.openxmlformats.org/drawingml/2006/table">
            <a:tbl>
              <a:tblPr/>
              <a:tblGrid>
                <a:gridCol w="460375"/>
                <a:gridCol w="1381125"/>
                <a:gridCol w="2763837"/>
                <a:gridCol w="920750"/>
                <a:gridCol w="1076325"/>
                <a:gridCol w="1533525"/>
              </a:tblGrid>
              <a:tr h="457200">
                <a:tc rowSpan="11">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id-ID" sz="1200" b="1" i="0" u="none" strike="noStrike" cap="none" normalizeH="0" baseline="0" dirty="0" smtClean="0">
                          <a:ln>
                            <a:noFill/>
                          </a:ln>
                          <a:solidFill>
                            <a:schemeClr val="tx1"/>
                          </a:solidFill>
                          <a:effectLst/>
                          <a:latin typeface="Arial" pitchFamily="34" charset="0"/>
                          <a:cs typeface="Arial" pitchFamily="34" charset="0"/>
                        </a:rPr>
                        <a:t>4.</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400" b="1" i="0" u="none" strike="noStrike" cap="none" normalizeH="0" baseline="0" dirty="0" smtClean="0">
                          <a:ln>
                            <a:noFill/>
                          </a:ln>
                          <a:solidFill>
                            <a:schemeClr val="tx1"/>
                          </a:solidFill>
                          <a:effectLst/>
                          <a:latin typeface="Arial" pitchFamily="34" charset="0"/>
                          <a:cs typeface="Arial" pitchFamily="34" charset="0"/>
                        </a:rPr>
                        <a:t>UNSUR YANG DINILAI</a:t>
                      </a:r>
                      <a:endParaRPr kumimoji="0" lang="id-ID"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id-ID" sz="1400" b="1" i="0" u="none" strike="noStrike" cap="none" normalizeH="0" baseline="0" dirty="0" smtClean="0">
                          <a:ln>
                            <a:noFill/>
                          </a:ln>
                          <a:solidFill>
                            <a:schemeClr val="tx1"/>
                          </a:solidFill>
                          <a:effectLst/>
                          <a:latin typeface="Arial" pitchFamily="34" charset="0"/>
                          <a:cs typeface="Arial" pitchFamily="34" charset="0"/>
                        </a:rPr>
                        <a:t>JUMLAH</a:t>
                      </a:r>
                      <a:endParaRPr kumimoji="0" lang="id-ID"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666160">
                <a:tc v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400" b="1" i="0" u="none" strike="noStrike" cap="none" normalizeH="0" baseline="0" dirty="0" smtClean="0">
                          <a:ln>
                            <a:noFill/>
                          </a:ln>
                          <a:solidFill>
                            <a:schemeClr val="tx1"/>
                          </a:solidFill>
                          <a:effectLst/>
                          <a:latin typeface="Arial" pitchFamily="34" charset="0"/>
                          <a:cs typeface="Arial" pitchFamily="34" charset="0"/>
                        </a:rPr>
                        <a:t>a. Sasaran Kerja </a:t>
                      </a:r>
                      <a:r>
                        <a:rPr kumimoji="0" lang="en-AU" sz="1400" b="1" i="0" u="none" strike="noStrike" cap="none" normalizeH="0" baseline="0" dirty="0" smtClean="0">
                          <a:ln>
                            <a:noFill/>
                          </a:ln>
                          <a:solidFill>
                            <a:schemeClr val="tx1"/>
                          </a:solidFill>
                          <a:effectLst/>
                          <a:latin typeface="Arial" pitchFamily="34" charset="0"/>
                          <a:cs typeface="Arial" pitchFamily="34" charset="0"/>
                        </a:rPr>
                        <a:t>PNS</a:t>
                      </a:r>
                      <a:r>
                        <a:rPr kumimoji="0" lang="id-ID" sz="1400" b="1" i="0" u="none" strike="noStrike" cap="none" normalizeH="0" baseline="0" dirty="0" smtClean="0">
                          <a:ln>
                            <a:noFill/>
                          </a:ln>
                          <a:solidFill>
                            <a:schemeClr val="tx1"/>
                          </a:solidFill>
                          <a:effectLst/>
                          <a:latin typeface="Arial" pitchFamily="34" charset="0"/>
                          <a:cs typeface="Arial" pitchFamily="34" charset="0"/>
                        </a:rPr>
                        <a:t> (SK</a:t>
                      </a:r>
                      <a:r>
                        <a:rPr kumimoji="0" lang="en-AU" sz="1400" b="1" i="0" u="none" strike="noStrike" cap="none" normalizeH="0" baseline="0" dirty="0" smtClean="0">
                          <a:ln>
                            <a:noFill/>
                          </a:ln>
                          <a:solidFill>
                            <a:schemeClr val="tx1"/>
                          </a:solidFill>
                          <a:effectLst/>
                          <a:latin typeface="Arial" pitchFamily="34" charset="0"/>
                          <a:cs typeface="Arial" pitchFamily="34" charset="0"/>
                        </a:rPr>
                        <a:t>P</a:t>
                      </a:r>
                      <a:r>
                        <a:rPr kumimoji="0" lang="id-ID" sz="1400" b="1" i="0" u="none" strike="noStrike" cap="none" normalizeH="0" baseline="0" dirty="0" smtClean="0">
                          <a:ln>
                            <a:noFill/>
                          </a:ln>
                          <a:solidFill>
                            <a:schemeClr val="tx1"/>
                          </a:solidFill>
                          <a:effectLst/>
                          <a:latin typeface="Arial" pitchFamily="34" charset="0"/>
                          <a:cs typeface="Arial" pitchFamily="34" charset="0"/>
                        </a:rPr>
                        <a:t>)                   </a:t>
                      </a:r>
                      <a:r>
                        <a:rPr kumimoji="0" lang="en-AU" sz="2000" b="1" i="0" u="none" strike="noStrike" cap="none" normalizeH="0" baseline="0" dirty="0" smtClean="0">
                          <a:ln>
                            <a:noFill/>
                          </a:ln>
                          <a:solidFill>
                            <a:schemeClr val="tx1"/>
                          </a:solidFill>
                          <a:effectLst/>
                          <a:latin typeface="Arial" pitchFamily="34" charset="0"/>
                          <a:cs typeface="Arial" pitchFamily="34" charset="0"/>
                        </a:rPr>
                        <a:t>91,26</a:t>
                      </a:r>
                      <a:r>
                        <a:rPr kumimoji="0" lang="id-ID" sz="2000" b="1" i="0" u="none" strike="noStrike" cap="none" normalizeH="0" baseline="0" dirty="0" smtClean="0">
                          <a:ln>
                            <a:noFill/>
                          </a:ln>
                          <a:solidFill>
                            <a:schemeClr val="tx1"/>
                          </a:solidFill>
                          <a:effectLst/>
                          <a:latin typeface="Arial" pitchFamily="34" charset="0"/>
                          <a:cs typeface="Arial" pitchFamily="34" charset="0"/>
                        </a:rPr>
                        <a:t> x  60 %</a:t>
                      </a:r>
                      <a:r>
                        <a:rPr kumimoji="0" lang="id-ID" sz="1400" b="1" i="0" u="none" strike="noStrike" cap="none" normalizeH="0" baseline="0" dirty="0" smtClean="0">
                          <a:ln>
                            <a:noFill/>
                          </a:ln>
                          <a:solidFill>
                            <a:schemeClr val="tx1"/>
                          </a:solidFill>
                          <a:effectLst/>
                          <a:latin typeface="Arial" pitchFamily="34" charset="0"/>
                          <a:cs typeface="Arial" pitchFamily="34" charset="0"/>
                        </a:rPr>
                        <a:t>                                           </a:t>
                      </a:r>
                      <a:endParaRPr kumimoji="0" lang="id-ID" sz="1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54,76</a:t>
                      </a:r>
                      <a:endParaRPr kumimoji="0" lang="id-ID" sz="20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r h="323162">
                <a:tc vMerge="1">
                  <a:txBody>
                    <a:bodyPr/>
                    <a:lstStyle/>
                    <a:p>
                      <a:endParaRPr lang="en-US"/>
                    </a:p>
                  </a:txBody>
                  <a:tcPr/>
                </a:tc>
                <a:tc rowSpan="9">
                  <a:txBody>
                    <a:bodyPr/>
                    <a:lstStyle/>
                    <a:p>
                      <a:pPr marL="182563" marR="0" lvl="0" indent="-182563" algn="l" defTabSz="914400" rtl="0" eaLnBrk="1" fontAlgn="base" latinLnBrk="0" hangingPunct="1">
                        <a:lnSpc>
                          <a:spcPct val="100000"/>
                        </a:lnSpc>
                        <a:spcBef>
                          <a:spcPct val="0"/>
                        </a:spcBef>
                        <a:spcAft>
                          <a:spcPct val="0"/>
                        </a:spcAft>
                        <a:buClrTx/>
                        <a:buSzTx/>
                        <a:buFont typeface="Arial" charset="0"/>
                        <a:buNone/>
                        <a:tabLst/>
                      </a:pPr>
                      <a:r>
                        <a:rPr kumimoji="0" lang="id-ID" sz="1400" b="1" i="0" u="none" strike="noStrike" cap="none" normalizeH="0" baseline="0" dirty="0" smtClean="0">
                          <a:ln>
                            <a:noFill/>
                          </a:ln>
                          <a:solidFill>
                            <a:schemeClr val="tx1"/>
                          </a:solidFill>
                          <a:effectLst/>
                          <a:latin typeface="Arial" pitchFamily="34" charset="0"/>
                          <a:cs typeface="Arial" pitchFamily="34" charset="0"/>
                        </a:rPr>
                        <a:t>b.</a:t>
                      </a:r>
                      <a:r>
                        <a:rPr kumimoji="0" lang="id-ID" sz="1400" b="0" i="0" u="none" strike="noStrike" cap="none" normalizeH="0" baseline="0" dirty="0" smtClean="0">
                          <a:ln>
                            <a:noFill/>
                          </a:ln>
                          <a:solidFill>
                            <a:schemeClr val="tx1"/>
                          </a:solidFill>
                          <a:effectLst/>
                          <a:latin typeface="Arial" pitchFamily="34" charset="0"/>
                          <a:cs typeface="Arial" pitchFamily="34" charset="0"/>
                        </a:rPr>
                        <a:t> </a:t>
                      </a:r>
                      <a:r>
                        <a:rPr kumimoji="0" lang="id-ID" sz="1400" b="1" i="0" u="none" strike="noStrike" cap="none" normalizeH="0" baseline="0" dirty="0" smtClean="0">
                          <a:ln>
                            <a:noFill/>
                          </a:ln>
                          <a:solidFill>
                            <a:schemeClr val="tx1"/>
                          </a:solidFill>
                          <a:effectLst/>
                          <a:latin typeface="Arial" pitchFamily="34" charset="0"/>
                          <a:cs typeface="Arial" pitchFamily="34" charset="0"/>
                        </a:rPr>
                        <a:t>Perilaku   Kerja</a:t>
                      </a:r>
                      <a:endParaRPr kumimoji="0" lang="id-ID" sz="18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1. Orientasi Pelayanan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82</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8">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id-ID"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2. Integritas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85</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3. Komitmen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85</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4. Disiplin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86</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5. Kerjasama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87</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smtClean="0">
                          <a:ln>
                            <a:noFill/>
                          </a:ln>
                          <a:solidFill>
                            <a:schemeClr val="tx1"/>
                          </a:solidFill>
                          <a:effectLst/>
                          <a:latin typeface="Arial" pitchFamily="34" charset="0"/>
                          <a:cs typeface="Arial" pitchFamily="34" charset="0"/>
                        </a:rPr>
                        <a:t>6. Kepemimpinan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0" i="0" u="none" strike="noStrike" cap="none" normalizeH="0" baseline="0" smtClean="0">
                          <a:ln>
                            <a:noFill/>
                          </a:ln>
                          <a:solidFill>
                            <a:schemeClr val="tx1"/>
                          </a:solidFill>
                          <a:effectLst/>
                          <a:latin typeface="Arial" pitchFamily="34" charset="0"/>
                          <a:cs typeface="Arial" pitchFamily="34" charset="0"/>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7. Jumlah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4</a:t>
                      </a:r>
                      <a:r>
                        <a:rPr kumimoji="0" lang="en-US" sz="1600" b="1" i="0" u="none" strike="noStrike" cap="none" normalizeH="0" baseline="0" dirty="0" smtClean="0">
                          <a:ln>
                            <a:noFill/>
                          </a:ln>
                          <a:solidFill>
                            <a:schemeClr val="tx1"/>
                          </a:solidFill>
                          <a:effectLst/>
                          <a:latin typeface="Arial" pitchFamily="34" charset="0"/>
                          <a:cs typeface="Arial" pitchFamily="34" charset="0"/>
                        </a:rPr>
                        <a:t>2</a:t>
                      </a:r>
                      <a:r>
                        <a:rPr kumimoji="0" lang="id-ID" sz="1600" b="1" i="0" u="none" strike="noStrike" cap="none" normalizeH="0" baseline="0" dirty="0" smtClean="0">
                          <a:ln>
                            <a:noFill/>
                          </a:ln>
                          <a:solidFill>
                            <a:schemeClr val="tx1"/>
                          </a:solidFill>
                          <a:effectLst/>
                          <a:latin typeface="Arial" pitchFamily="34" charset="0"/>
                          <a:cs typeface="Arial" pitchFamily="34" charset="0"/>
                        </a:rPr>
                        <a:t>5</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23162">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8. Nilai rata – rata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85</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16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381918">
                <a:tc vMerge="1">
                  <a:txBody>
                    <a:bodyPr/>
                    <a:lstStyle/>
                    <a:p>
                      <a:endParaRPr lang="en-US"/>
                    </a:p>
                  </a:txBody>
                  <a:tcPr/>
                </a:tc>
                <a:tc v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9. Nilai Perilaku Kerja               </a:t>
                      </a:r>
                      <a:r>
                        <a:rPr kumimoji="0" lang="en-US" sz="2000" b="1" i="0" u="none" strike="noStrike" cap="none" normalizeH="0" baseline="0" dirty="0" smtClean="0">
                          <a:ln>
                            <a:noFill/>
                          </a:ln>
                          <a:solidFill>
                            <a:schemeClr val="tx1"/>
                          </a:solidFill>
                          <a:effectLst/>
                          <a:latin typeface="Arial" pitchFamily="34" charset="0"/>
                          <a:cs typeface="Arial" pitchFamily="34" charset="0"/>
                        </a:rPr>
                        <a:t>85</a:t>
                      </a:r>
                      <a:r>
                        <a:rPr kumimoji="0" lang="id-ID" sz="2000" b="1" i="0" u="none" strike="noStrike" cap="none" normalizeH="0" baseline="0" dirty="0" smtClean="0">
                          <a:ln>
                            <a:noFill/>
                          </a:ln>
                          <a:solidFill>
                            <a:schemeClr val="tx1"/>
                          </a:solidFill>
                          <a:effectLst/>
                          <a:latin typeface="Arial" pitchFamily="34" charset="0"/>
                          <a:cs typeface="Arial" pitchFamily="34" charset="0"/>
                        </a:rPr>
                        <a:t>   x   40 %</a:t>
                      </a:r>
                      <a:endParaRPr kumimoji="0" lang="id-ID"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id-ID" sz="2000" b="1" i="0" u="none" strike="noStrike" cap="none" normalizeH="0" baseline="0" dirty="0" smtClean="0">
                          <a:ln>
                            <a:noFill/>
                          </a:ln>
                          <a:solidFill>
                            <a:schemeClr val="tx1"/>
                          </a:solidFill>
                          <a:effectLst/>
                          <a:latin typeface="Arial" pitchFamily="34" charset="0"/>
                          <a:cs typeface="Arial" pitchFamily="34" charset="0"/>
                        </a:rPr>
                        <a:t>3</a:t>
                      </a:r>
                      <a:r>
                        <a:rPr kumimoji="0" lang="en-US" sz="2000" b="1" i="0" u="none" strike="noStrike" cap="none" normalizeH="0" baseline="0" dirty="0" smtClean="0">
                          <a:ln>
                            <a:noFill/>
                          </a:ln>
                          <a:solidFill>
                            <a:schemeClr val="tx1"/>
                          </a:solidFill>
                          <a:effectLst/>
                          <a:latin typeface="Arial" pitchFamily="34" charset="0"/>
                          <a:cs typeface="Arial" pitchFamily="34" charset="0"/>
                        </a:rPr>
                        <a:t>4</a:t>
                      </a:r>
                      <a:r>
                        <a:rPr kumimoji="0" lang="id-ID" sz="2000" b="1" i="0" u="none" strike="noStrike" cap="none" normalizeH="0" baseline="0" dirty="0" smtClean="0">
                          <a:ln>
                            <a:noFill/>
                          </a:ln>
                          <a:solidFill>
                            <a:schemeClr val="tx1"/>
                          </a:solidFill>
                          <a:effectLst/>
                          <a:latin typeface="Arial" pitchFamily="34" charset="0"/>
                          <a:cs typeface="Arial" pitchFamily="34" charset="0"/>
                        </a:rPr>
                        <a:t>,00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r h="675701">
                <a:tc gridSpan="5">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id-ID" sz="1400" b="1" i="0" u="none" strike="noStrike" cap="none" normalizeH="0" baseline="0" dirty="0" smtClean="0">
                          <a:ln>
                            <a:noFill/>
                          </a:ln>
                          <a:solidFill>
                            <a:schemeClr val="tx1"/>
                          </a:solidFill>
                          <a:effectLst/>
                          <a:latin typeface="Arial" pitchFamily="34" charset="0"/>
                          <a:cs typeface="Arial" pitchFamily="34" charset="0"/>
                        </a:rPr>
                        <a:t>Nilai Prestasi Kerja</a:t>
                      </a:r>
                      <a:endParaRPr kumimoji="0" lang="id-ID" sz="1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88,76</a:t>
                      </a:r>
                      <a:endParaRPr kumimoji="0" lang="id-ID"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0" lang="id-ID" sz="2000" b="1" i="0" u="none" strike="noStrike" cap="none" normalizeH="0" baseline="0" dirty="0" smtClean="0">
                          <a:ln>
                            <a:noFill/>
                          </a:ln>
                          <a:solidFill>
                            <a:schemeClr val="tx1"/>
                          </a:solidFill>
                          <a:effectLst/>
                          <a:latin typeface="Arial" pitchFamily="34" charset="0"/>
                          <a:cs typeface="Arial" pitchFamily="34" charset="0"/>
                        </a:rPr>
                        <a:t>(Baik)</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r>
              <a:tr h="1446323">
                <a:tc gridSpan="6">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tab pos="160338" algn="l"/>
                        </a:tabLst>
                      </a:pPr>
                      <a:r>
                        <a:rPr kumimoji="0" lang="id-ID" sz="1200" b="1" i="0" u="none" strike="noStrike" cap="none" normalizeH="0" baseline="0" dirty="0" smtClean="0">
                          <a:ln>
                            <a:noFill/>
                          </a:ln>
                          <a:solidFill>
                            <a:schemeClr val="tx1"/>
                          </a:solidFill>
                          <a:effectLst/>
                          <a:latin typeface="Arial" pitchFamily="34" charset="0"/>
                          <a:cs typeface="Arial" pitchFamily="34" charset="0"/>
                        </a:rPr>
                        <a:t>5. KEBERATAN DARI PEGAWAI NEGERI SIPIL </a:t>
                      </a:r>
                      <a:endParaRPr kumimoji="0" lang="id-ID"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r>
                        <a:rPr kumimoji="0" lang="id-ID" sz="1200" b="1" i="0" u="none" strike="noStrike" cap="none" normalizeH="0" baseline="0" dirty="0" smtClean="0">
                          <a:ln>
                            <a:noFill/>
                          </a:ln>
                          <a:solidFill>
                            <a:schemeClr val="tx1"/>
                          </a:solidFill>
                          <a:effectLst/>
                          <a:latin typeface="Arial" pitchFamily="34" charset="0"/>
                          <a:cs typeface="Arial" pitchFamily="34" charset="0"/>
                        </a:rPr>
                        <a:t>     YANG DINILAI (APABILA ADA)</a:t>
                      </a:r>
                      <a:endParaRPr kumimoji="0" lang="id-ID"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r>
                        <a:rPr kumimoji="0" lang="id-ID" sz="12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endParaRPr kumimoji="0" lang="id-ID"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endParaRPr kumimoji="0" lang="id-ID"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261938" algn="l"/>
                        </a:tabLst>
                      </a:pPr>
                      <a:r>
                        <a:rPr kumimoji="0" lang="id-ID" sz="1200" b="0" i="0" u="none" strike="noStrike" cap="none" normalizeH="0" baseline="0" dirty="0" smtClean="0">
                          <a:ln>
                            <a:noFill/>
                          </a:ln>
                          <a:solidFill>
                            <a:schemeClr val="tx1"/>
                          </a:solidFill>
                          <a:effectLst/>
                          <a:latin typeface="Arial" pitchFamily="34" charset="0"/>
                          <a:cs typeface="Arial" pitchFamily="34" charset="0"/>
                        </a:rPr>
                        <a:t>             </a:t>
                      </a:r>
                      <a:r>
                        <a:rPr kumimoji="0" lang="en-US" sz="1200" b="0" i="0" u="none" strike="noStrike" cap="none" normalizeH="0" baseline="0" dirty="0" smtClean="0">
                          <a:ln>
                            <a:noFill/>
                          </a:ln>
                          <a:solidFill>
                            <a:schemeClr val="tx1"/>
                          </a:solidFill>
                          <a:effectLst/>
                          <a:latin typeface="Arial" pitchFamily="34" charset="0"/>
                          <a:cs typeface="Arial" pitchFamily="34" charset="0"/>
                        </a:rPr>
                        <a:t>						</a:t>
                      </a:r>
                      <a:r>
                        <a:rPr kumimoji="0" lang="id-ID" sz="1200" b="0" i="0" u="none" strike="noStrike" cap="none" normalizeH="0" baseline="0" dirty="0" smtClean="0">
                          <a:ln>
                            <a:noFill/>
                          </a:ln>
                          <a:solidFill>
                            <a:schemeClr val="tx1"/>
                          </a:solidFill>
                          <a:effectLst/>
                          <a:latin typeface="Arial" pitchFamily="34" charset="0"/>
                          <a:cs typeface="Arial" pitchFamily="34" charset="0"/>
                        </a:rPr>
                        <a:t>Taggal, ..........................................</a:t>
                      </a:r>
                      <a:endParaRPr kumimoji="0" lang="id-ID"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3762" name="Group 2"/>
          <p:cNvGraphicFramePr>
            <a:graphicFrameLocks noGrp="1"/>
          </p:cNvGraphicFramePr>
          <p:nvPr>
            <p:ph/>
          </p:nvPr>
        </p:nvGraphicFramePr>
        <p:xfrm>
          <a:off x="457200" y="274638"/>
          <a:ext cx="8435975" cy="5851525"/>
        </p:xfrm>
        <a:graphic>
          <a:graphicData uri="http://schemas.openxmlformats.org/drawingml/2006/table">
            <a:tbl>
              <a:tblPr/>
              <a:tblGrid>
                <a:gridCol w="442913"/>
                <a:gridCol w="4546600"/>
                <a:gridCol w="3446462"/>
              </a:tblGrid>
              <a:tr h="26606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dirty="0" smtClean="0">
                          <a:ln>
                            <a:noFill/>
                          </a:ln>
                          <a:solidFill>
                            <a:schemeClr val="tx1"/>
                          </a:solidFill>
                          <a:effectLst/>
                          <a:latin typeface="Arial" pitchFamily="34" charset="0"/>
                          <a:cs typeface="Arial" pitchFamily="34" charset="0"/>
                        </a:rPr>
                        <a:t>6.</a:t>
                      </a:r>
                      <a:endParaRPr kumimoji="0" lang="sv-SE"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sv-SE" sz="1200" b="0" i="0" u="none" strike="noStrike" cap="none" normalizeH="0" baseline="0" dirty="0" smtClean="0">
                          <a:ln>
                            <a:noFill/>
                          </a:ln>
                          <a:solidFill>
                            <a:schemeClr val="tx1"/>
                          </a:solidFill>
                          <a:effectLst/>
                          <a:latin typeface="Arial" pitchFamily="34" charset="0"/>
                          <a:cs typeface="Arial" pitchFamily="34" charset="0"/>
                        </a:rPr>
                        <a:t>Tanggal, ........................</a:t>
                      </a: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200" b="1" i="0" u="none" strike="noStrike" cap="none" normalizeH="0" baseline="0" smtClean="0">
                          <a:ln>
                            <a:noFill/>
                          </a:ln>
                          <a:solidFill>
                            <a:schemeClr val="tx1"/>
                          </a:solidFill>
                          <a:effectLst/>
                          <a:latin typeface="Arial" pitchFamily="34" charset="0"/>
                          <a:cs typeface="Arial" pitchFamily="34" charset="0"/>
                        </a:rPr>
                        <a:t>7.</a:t>
                      </a:r>
                      <a:endParaRPr kumimoji="0" lang="sv-SE"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2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i-FI" sz="1200" b="0" i="0" u="none" strike="noStrike" cap="none" normalizeH="0" baseline="0" dirty="0" smtClean="0">
                          <a:ln>
                            <a:noFill/>
                          </a:ln>
                          <a:solidFill>
                            <a:schemeClr val="tx1"/>
                          </a:solidFill>
                          <a:effectLst/>
                          <a:latin typeface="Arial" pitchFamily="34" charset="0"/>
                          <a:cs typeface="Arial" pitchFamily="34" charset="0"/>
                        </a:rPr>
                        <a:t>Tanggal, .......................</a:t>
                      </a:r>
                      <a:endParaRPr kumimoji="0" lang="fi-FI"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8804" name="Group 20"/>
          <p:cNvGraphicFramePr>
            <a:graphicFrameLocks noGrp="1"/>
          </p:cNvGraphicFramePr>
          <p:nvPr>
            <p:ph idx="4294967295"/>
          </p:nvPr>
        </p:nvGraphicFramePr>
        <p:xfrm>
          <a:off x="303211" y="227013"/>
          <a:ext cx="8459788" cy="6280467"/>
        </p:xfrm>
        <a:graphic>
          <a:graphicData uri="http://schemas.openxmlformats.org/drawingml/2006/table">
            <a:tbl>
              <a:tblPr/>
              <a:tblGrid>
                <a:gridCol w="455301"/>
                <a:gridCol w="3862716"/>
                <a:gridCol w="4141771"/>
              </a:tblGrid>
              <a:tr h="1709738">
                <a:tc>
                  <a:txBody>
                    <a:bodyPr/>
                    <a:lstStyle/>
                    <a:p>
                      <a:pPr marL="273050" marR="0" lvl="0" indent="-273050" algn="just" defTabSz="914400" rtl="0" eaLnBrk="1" fontAlgn="base" latinLnBrk="0" hangingPunct="1">
                        <a:lnSpc>
                          <a:spcPct val="100000"/>
                        </a:lnSpc>
                        <a:spcBef>
                          <a:spcPct val="0"/>
                        </a:spcBef>
                        <a:spcAft>
                          <a:spcPct val="0"/>
                        </a:spcAft>
                        <a:buClrTx/>
                        <a:buSzTx/>
                        <a:buFont typeface="Arial" charset="0"/>
                        <a:buNone/>
                        <a:tabLst/>
                      </a:pPr>
                      <a:r>
                        <a:rPr kumimoji="0" lang="fi-FI" sz="1200" b="1" i="0" u="none" strike="noStrike" cap="none" normalizeH="0" baseline="0" dirty="0" smtClean="0">
                          <a:ln>
                            <a:noFill/>
                          </a:ln>
                          <a:solidFill>
                            <a:schemeClr val="tx1"/>
                          </a:solidFill>
                          <a:effectLst/>
                          <a:latin typeface="Arial" pitchFamily="34" charset="0"/>
                          <a:cs typeface="Arial" pitchFamily="34" charset="0"/>
                        </a:rPr>
                        <a:t>8.</a:t>
                      </a:r>
                      <a:endParaRPr kumimoji="0" lang="fi-FI"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273050" marR="0" lvl="0" indent="-273050" algn="l" defTabSz="914400" rtl="0" eaLnBrk="1" fontAlgn="base" latinLnBrk="0" hangingPunct="1">
                        <a:lnSpc>
                          <a:spcPct val="100000"/>
                        </a:lnSpc>
                        <a:spcBef>
                          <a:spcPct val="0"/>
                        </a:spcBef>
                        <a:spcAft>
                          <a:spcPct val="0"/>
                        </a:spcAft>
                        <a:buClrTx/>
                        <a:buSzTx/>
                        <a:buFont typeface="Arial" charset="0"/>
                        <a:buNone/>
                        <a:tabLst/>
                      </a:pPr>
                      <a:r>
                        <a:rPr kumimoji="0" lang="fi-FI" sz="1800" b="1" i="0" u="none" strike="noStrike" cap="none" normalizeH="0" baseline="0" dirty="0" smtClean="0">
                          <a:ln>
                            <a:noFill/>
                          </a:ln>
                          <a:solidFill>
                            <a:srgbClr val="CC0000"/>
                          </a:solidFill>
                          <a:effectLst/>
                          <a:latin typeface="Arial" pitchFamily="34" charset="0"/>
                          <a:cs typeface="Arial" pitchFamily="34" charset="0"/>
                        </a:rPr>
                        <a:t>REKOMENDASI</a:t>
                      </a:r>
                    </a:p>
                    <a:p>
                      <a:pPr marL="273050" marR="0" lvl="0" indent="-273050" algn="l" defTabSz="914400" rtl="0" eaLnBrk="1" fontAlgn="base" latinLnBrk="0" hangingPunct="1">
                        <a:lnSpc>
                          <a:spcPct val="100000"/>
                        </a:lnSpc>
                        <a:spcBef>
                          <a:spcPct val="0"/>
                        </a:spcBef>
                        <a:spcAft>
                          <a:spcPct val="0"/>
                        </a:spcAft>
                        <a:buClrTx/>
                        <a:buSzTx/>
                        <a:buFont typeface="Arial" charset="0"/>
                        <a:buNone/>
                        <a:tabLst/>
                      </a:pPr>
                      <a:endParaRPr kumimoji="0" lang="fi-FI" sz="1800" b="1" i="0" u="none" strike="noStrike" cap="none" normalizeH="0" baseline="0" dirty="0" smtClean="0">
                        <a:ln>
                          <a:noFill/>
                        </a:ln>
                        <a:solidFill>
                          <a:srgbClr val="CC0000"/>
                        </a:solidFill>
                        <a:effectLst/>
                        <a:latin typeface="Arial" pitchFamily="34" charset="0"/>
                        <a:cs typeface="Arial" pitchFamily="34" charset="0"/>
                      </a:endParaRPr>
                    </a:p>
                    <a:p>
                      <a:pPr marL="273050" marR="0" lvl="0" indent="-27305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dirty="0" smtClean="0">
                        <a:ln>
                          <a:noFill/>
                        </a:ln>
                        <a:solidFill>
                          <a:srgbClr val="CC0000"/>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41922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GB"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GB" sz="2800" b="0" i="0" u="none" strike="noStrike" cap="none" normalizeH="0" baseline="0" dirty="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34963" algn="just" defTabSz="914400" rtl="0" eaLnBrk="1" fontAlgn="base" latinLnBrk="0" hangingPunct="1">
                        <a:lnSpc>
                          <a:spcPct val="100000"/>
                        </a:lnSpc>
                        <a:spcBef>
                          <a:spcPct val="0"/>
                        </a:spcBef>
                        <a:spcAft>
                          <a:spcPct val="0"/>
                        </a:spcAft>
                        <a:buClrTx/>
                        <a:buSzTx/>
                        <a:buFont typeface="Arial" charset="0"/>
                        <a:buNone/>
                        <a:tabLst>
                          <a:tab pos="257175" algn="l"/>
                          <a:tab pos="374650" algn="l"/>
                        </a:tabLst>
                      </a:pPr>
                      <a:r>
                        <a:rPr kumimoji="0" lang="fi-FI" sz="1200" b="1" i="0" u="none" strike="noStrike" cap="none" normalizeH="0" baseline="0" dirty="0" smtClean="0">
                          <a:ln>
                            <a:noFill/>
                          </a:ln>
                          <a:solidFill>
                            <a:srgbClr val="000066"/>
                          </a:solidFill>
                          <a:effectLst/>
                          <a:latin typeface="Arial" pitchFamily="34" charset="0"/>
                          <a:cs typeface="Arial" pitchFamily="34" charset="0"/>
                        </a:rPr>
                        <a:t>9.    DIBUAT TANGGAL,  2 Januari 2015</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342900" marR="0" lvl="0" indent="-334963" algn="just" defTabSz="914400" rtl="0" eaLnBrk="0" fontAlgn="base" latinLnBrk="0" hangingPunct="0">
                        <a:lnSpc>
                          <a:spcPct val="100000"/>
                        </a:lnSpc>
                        <a:spcBef>
                          <a:spcPct val="0"/>
                        </a:spcBef>
                        <a:spcAft>
                          <a:spcPct val="0"/>
                        </a:spcAft>
                        <a:buClrTx/>
                        <a:buSzTx/>
                        <a:buFont typeface="Arial" charset="0"/>
                        <a:buNone/>
                        <a:tabLst>
                          <a:tab pos="257175" algn="l"/>
                          <a:tab pos="374650" algn="l"/>
                        </a:tabLst>
                      </a:pPr>
                      <a:r>
                        <a:rPr kumimoji="0" lang="fi-FI" sz="1200" b="1" i="0" u="none" strike="noStrike" cap="none" normalizeH="0" baseline="0" dirty="0" smtClean="0">
                          <a:ln>
                            <a:noFill/>
                          </a:ln>
                          <a:solidFill>
                            <a:srgbClr val="000066"/>
                          </a:solidFill>
                          <a:effectLst/>
                          <a:latin typeface="Arial" pitchFamily="34" charset="0"/>
                          <a:cs typeface="Arial" pitchFamily="34" charset="0"/>
                        </a:rPr>
                        <a:t>               PEJABAT  PENILAI</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342900" marR="0" lvl="0" indent="-334963" algn="just" defTabSz="914400" rtl="0" eaLnBrk="0" fontAlgn="base" latinLnBrk="0" hangingPunct="0">
                        <a:lnSpc>
                          <a:spcPct val="100000"/>
                        </a:lnSpc>
                        <a:spcBef>
                          <a:spcPct val="0"/>
                        </a:spcBef>
                        <a:spcAft>
                          <a:spcPct val="0"/>
                        </a:spcAft>
                        <a:buClrTx/>
                        <a:buSzTx/>
                        <a:buFont typeface="Arial" charset="0"/>
                        <a:buNone/>
                        <a:tabLst>
                          <a:tab pos="257175" algn="l"/>
                          <a:tab pos="374650" algn="l"/>
                        </a:tabLst>
                      </a:pPr>
                      <a:endParaRPr kumimoji="0" lang="fi-FI" sz="1200" b="1" i="0" u="none" strike="noStrike" cap="none" normalizeH="0" baseline="0" dirty="0" smtClean="0">
                        <a:ln>
                          <a:noFill/>
                        </a:ln>
                        <a:solidFill>
                          <a:srgbClr val="000066"/>
                        </a:solidFill>
                        <a:effectLst/>
                        <a:latin typeface="Arial" pitchFamily="34" charset="0"/>
                        <a:cs typeface="Arial" pitchFamily="34" charset="0"/>
                      </a:endParaRPr>
                    </a:p>
                    <a:p>
                      <a:pPr marL="342900" marR="0" lvl="0" indent="-334963" algn="just" defTabSz="914400" rtl="0" eaLnBrk="0" fontAlgn="base" latinLnBrk="0" hangingPunct="0">
                        <a:lnSpc>
                          <a:spcPct val="100000"/>
                        </a:lnSpc>
                        <a:spcBef>
                          <a:spcPct val="0"/>
                        </a:spcBef>
                        <a:spcAft>
                          <a:spcPct val="0"/>
                        </a:spcAft>
                        <a:buClrTx/>
                        <a:buSzTx/>
                        <a:buFont typeface="Arial" charset="0"/>
                        <a:buNone/>
                        <a:tabLst>
                          <a:tab pos="257175" algn="l"/>
                          <a:tab pos="374650" algn="l"/>
                        </a:tabLst>
                      </a:pPr>
                      <a:endParaRPr kumimoji="0" lang="fi-FI" sz="1200" b="1" i="0" u="none" strike="noStrike" cap="none" normalizeH="0" baseline="0" dirty="0" smtClean="0">
                        <a:ln>
                          <a:noFill/>
                        </a:ln>
                        <a:solidFill>
                          <a:srgbClr val="000066"/>
                        </a:solidFill>
                        <a:effectLst/>
                        <a:latin typeface="Arial" pitchFamily="34" charset="0"/>
                        <a:cs typeface="Arial" pitchFamily="34" charset="0"/>
                      </a:endParaRPr>
                    </a:p>
                    <a:p>
                      <a:pPr marL="342900" marR="0" lvl="0" indent="-334963" algn="just" defTabSz="914400" rtl="0" eaLnBrk="0" fontAlgn="base" latinLnBrk="0" hangingPunct="0">
                        <a:lnSpc>
                          <a:spcPct val="100000"/>
                        </a:lnSpc>
                        <a:spcBef>
                          <a:spcPct val="0"/>
                        </a:spcBef>
                        <a:spcAft>
                          <a:spcPct val="0"/>
                        </a:spcAft>
                        <a:buClrTx/>
                        <a:buSzTx/>
                        <a:buFont typeface="Arial" charset="0"/>
                        <a:buNone/>
                        <a:tabLst>
                          <a:tab pos="257175" algn="l"/>
                          <a:tab pos="374650" algn="l"/>
                        </a:tabLst>
                      </a:pPr>
                      <a:endParaRPr kumimoji="0" lang="fi-FI" sz="1200" b="1" i="0" u="none" strike="noStrike" cap="none" normalizeH="0" baseline="0" dirty="0" smtClean="0">
                        <a:ln>
                          <a:noFill/>
                        </a:ln>
                        <a:solidFill>
                          <a:srgbClr val="000066"/>
                        </a:solidFill>
                        <a:effectLst/>
                        <a:latin typeface="Arial" pitchFamily="34" charset="0"/>
                        <a:cs typeface="Arial" pitchFamily="34" charset="0"/>
                      </a:endParaRPr>
                    </a:p>
                    <a:p>
                      <a:pPr marL="342900" marR="0" lvl="0" indent="-334963" algn="just" defTabSz="914400" rtl="0" eaLnBrk="0" fontAlgn="base" latinLnBrk="0" hangingPunct="0">
                        <a:lnSpc>
                          <a:spcPct val="100000"/>
                        </a:lnSpc>
                        <a:spcBef>
                          <a:spcPct val="0"/>
                        </a:spcBef>
                        <a:spcAft>
                          <a:spcPct val="0"/>
                        </a:spcAft>
                        <a:buClrTx/>
                        <a:buSzTx/>
                        <a:buFont typeface="Arial" charset="0"/>
                        <a:buNone/>
                        <a:tabLst>
                          <a:tab pos="257175" algn="l"/>
                          <a:tab pos="374650" algn="l"/>
                        </a:tabLst>
                      </a:pPr>
                      <a:r>
                        <a:rPr kumimoji="0" lang="fi-FI" sz="1200" b="1" i="0" u="none" strike="noStrike" cap="none" normalizeH="0" baseline="0" dirty="0" smtClean="0">
                          <a:ln>
                            <a:noFill/>
                          </a:ln>
                          <a:solidFill>
                            <a:srgbClr val="000066"/>
                          </a:solidFill>
                          <a:effectLst/>
                          <a:latin typeface="Arial" pitchFamily="34" charset="0"/>
                          <a:cs typeface="Arial" pitchFamily="34" charset="0"/>
                        </a:rPr>
                        <a:t>           (  </a:t>
                      </a:r>
                      <a:r>
                        <a:rPr kumimoji="0" lang="en-US" sz="1200" b="1" i="0" u="none" strike="noStrike" cap="none" normalizeH="0" baseline="0" dirty="0" smtClean="0">
                          <a:ln>
                            <a:noFill/>
                          </a:ln>
                          <a:solidFill>
                            <a:srgbClr val="000066"/>
                          </a:solidFill>
                          <a:effectLst/>
                          <a:latin typeface="Arial" pitchFamily="34" charset="0"/>
                          <a:cs typeface="Arial" pitchFamily="34" charset="0"/>
                        </a:rPr>
                        <a:t>BINTARTI PUTRI, </a:t>
                      </a:r>
                      <a:r>
                        <a:rPr kumimoji="0" lang="en-US" sz="1200" b="1" i="0" u="none" strike="noStrike" cap="none" normalizeH="0" baseline="0" dirty="0" err="1" smtClean="0">
                          <a:ln>
                            <a:noFill/>
                          </a:ln>
                          <a:solidFill>
                            <a:srgbClr val="000066"/>
                          </a:solidFill>
                          <a:effectLst/>
                          <a:latin typeface="Arial" pitchFamily="34" charset="0"/>
                          <a:cs typeface="Arial" pitchFamily="34" charset="0"/>
                        </a:rPr>
                        <a:t>S.Sos</a:t>
                      </a:r>
                      <a:r>
                        <a:rPr kumimoji="0" lang="en-US" sz="1200" b="1" i="0" u="none" strike="noStrike" cap="none" normalizeH="0" baseline="0" dirty="0" smtClean="0">
                          <a:ln>
                            <a:noFill/>
                          </a:ln>
                          <a:solidFill>
                            <a:srgbClr val="000066"/>
                          </a:solidFill>
                          <a:effectLst/>
                          <a:latin typeface="Arial" pitchFamily="34" charset="0"/>
                          <a:cs typeface="Arial" pitchFamily="34" charset="0"/>
                        </a:rPr>
                        <a:t> </a:t>
                      </a:r>
                      <a:r>
                        <a:rPr kumimoji="0" lang="fi-FI" sz="1200" b="1" i="0" u="none" strike="noStrike" cap="none" normalizeH="0" baseline="0" dirty="0" smtClean="0">
                          <a:ln>
                            <a:noFill/>
                          </a:ln>
                          <a:solidFill>
                            <a:srgbClr val="000066"/>
                          </a:solidFill>
                          <a:effectLst/>
                          <a:latin typeface="Arial" pitchFamily="34" charset="0"/>
                          <a:cs typeface="Arial" pitchFamily="34" charset="0"/>
                        </a:rPr>
                        <a:t>)</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342900" marR="0" lvl="0" indent="-334963" algn="just" defTabSz="914400" rtl="0" eaLnBrk="0" fontAlgn="base" latinLnBrk="0" hangingPunct="0">
                        <a:lnSpc>
                          <a:spcPct val="100000"/>
                        </a:lnSpc>
                        <a:spcBef>
                          <a:spcPct val="0"/>
                        </a:spcBef>
                        <a:spcAft>
                          <a:spcPct val="0"/>
                        </a:spcAft>
                        <a:buClrTx/>
                        <a:buSzTx/>
                        <a:buFont typeface="Arial" charset="0"/>
                        <a:buNone/>
                        <a:tabLst>
                          <a:tab pos="257175" algn="l"/>
                          <a:tab pos="374650" algn="l"/>
                        </a:tabLst>
                        <a:defRPr/>
                      </a:pPr>
                      <a:r>
                        <a:rPr kumimoji="0" lang="fi-FI" sz="1200" b="1" i="0" u="none" strike="noStrike" cap="none" normalizeH="0" baseline="0" dirty="0" smtClean="0">
                          <a:ln>
                            <a:noFill/>
                          </a:ln>
                          <a:solidFill>
                            <a:srgbClr val="000066"/>
                          </a:solidFill>
                          <a:effectLst/>
                          <a:latin typeface="Arial" pitchFamily="34" charset="0"/>
                          <a:cs typeface="Arial" pitchFamily="34" charset="0"/>
                        </a:rPr>
                        <a:t>             </a:t>
                      </a:r>
                      <a:r>
                        <a:rPr kumimoji="0" lang="fi-FI" sz="1200" b="0" i="0" u="none" strike="noStrike" cap="none" normalizeH="0" baseline="0" dirty="0" smtClean="0">
                          <a:ln>
                            <a:noFill/>
                          </a:ln>
                          <a:solidFill>
                            <a:srgbClr val="000066"/>
                          </a:solidFill>
                          <a:effectLst/>
                          <a:latin typeface="Arial" pitchFamily="34" charset="0"/>
                          <a:cs typeface="Arial" pitchFamily="34" charset="0"/>
                        </a:rPr>
                        <a:t>NIP. </a:t>
                      </a:r>
                      <a:r>
                        <a:rPr kumimoji="0" lang="id-ID" sz="1200" b="0" i="0" u="none" strike="noStrike" cap="none" normalizeH="0" baseline="0" noProof="0" dirty="0" smtClean="0">
                          <a:ln>
                            <a:noFill/>
                          </a:ln>
                          <a:solidFill>
                            <a:srgbClr val="000066"/>
                          </a:solidFill>
                          <a:effectLst/>
                          <a:latin typeface="Arial" pitchFamily="34" charset="0"/>
                          <a:cs typeface="Arial" pitchFamily="34" charset="0"/>
                        </a:rPr>
                        <a:t>19680215 198801 </a:t>
                      </a:r>
                      <a:r>
                        <a:rPr kumimoji="0" lang="en-US" sz="1200" b="0" i="0" u="none" strike="noStrike" cap="none" normalizeH="0" baseline="0" noProof="0" dirty="0" smtClean="0">
                          <a:ln>
                            <a:noFill/>
                          </a:ln>
                          <a:solidFill>
                            <a:srgbClr val="000066"/>
                          </a:solidFill>
                          <a:effectLst/>
                          <a:latin typeface="Arial" pitchFamily="34" charset="0"/>
                          <a:cs typeface="Arial" pitchFamily="34" charset="0"/>
                        </a:rPr>
                        <a:t>2</a:t>
                      </a:r>
                      <a:r>
                        <a:rPr kumimoji="0" lang="id-ID" sz="1200" b="0" i="0" u="none" strike="noStrike" cap="none" normalizeH="0" baseline="0" noProof="0" dirty="0" smtClean="0">
                          <a:ln>
                            <a:noFill/>
                          </a:ln>
                          <a:solidFill>
                            <a:srgbClr val="000066"/>
                          </a:solidFill>
                          <a:effectLst/>
                          <a:latin typeface="Arial" pitchFamily="34" charset="0"/>
                          <a:cs typeface="Arial" pitchFamily="34" charset="0"/>
                        </a:rPr>
                        <a:t> 002</a:t>
                      </a: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597024">
                <a:tc>
                  <a:txBody>
                    <a:bodyPr/>
                    <a:lstStyle/>
                    <a:p>
                      <a:pPr marL="273050" marR="0" lvl="0" indent="-273050" algn="just" defTabSz="914400" rtl="0" eaLnBrk="1" fontAlgn="base" latinLnBrk="0" hangingPunct="1">
                        <a:lnSpc>
                          <a:spcPct val="100000"/>
                        </a:lnSpc>
                        <a:spcBef>
                          <a:spcPct val="0"/>
                        </a:spcBef>
                        <a:spcAft>
                          <a:spcPct val="0"/>
                        </a:spcAft>
                        <a:buClrTx/>
                        <a:buSzTx/>
                        <a:buFont typeface="Arial" charset="0"/>
                        <a:buNone/>
                        <a:tabLst/>
                      </a:pPr>
                      <a:r>
                        <a:rPr kumimoji="0" lang="fi-FI" sz="1200" b="1" i="0" u="none" strike="noStrike" cap="none" normalizeH="0" baseline="0" smtClean="0">
                          <a:ln>
                            <a:noFill/>
                          </a:ln>
                          <a:solidFill>
                            <a:schemeClr val="tx1"/>
                          </a:solidFill>
                          <a:effectLst/>
                          <a:latin typeface="Arial" pitchFamily="34" charset="0"/>
                          <a:cs typeface="Arial" pitchFamily="34"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273050" marR="0" lvl="0" indent="-273050" algn="just" defTabSz="914400" rtl="0" eaLnBrk="1" fontAlgn="base" latinLnBrk="0" hangingPunct="1">
                        <a:lnSpc>
                          <a:spcPct val="100000"/>
                        </a:lnSpc>
                        <a:spcBef>
                          <a:spcPct val="0"/>
                        </a:spcBef>
                        <a:spcAft>
                          <a:spcPct val="0"/>
                        </a:spcAft>
                        <a:buClrTx/>
                        <a:buSzTx/>
                        <a:buFont typeface="Arial" charset="0"/>
                        <a:buNone/>
                        <a:tabLst/>
                      </a:pPr>
                      <a:r>
                        <a:rPr kumimoji="0" lang="sv-SE" sz="1200" b="1" i="0" u="none" strike="noStrike" cap="none" normalizeH="0" baseline="0" dirty="0" smtClean="0">
                          <a:ln>
                            <a:noFill/>
                          </a:ln>
                          <a:solidFill>
                            <a:srgbClr val="000066"/>
                          </a:solidFill>
                          <a:effectLst/>
                          <a:latin typeface="Arial" pitchFamily="34" charset="0"/>
                          <a:cs typeface="Arial" pitchFamily="34" charset="0"/>
                        </a:rPr>
                        <a:t>DITERIMA TANGGAL,  7 Januari 2015</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pPr>
                      <a:r>
                        <a:rPr kumimoji="0" lang="sv-SE" sz="1200" b="1" i="0" u="none" strike="noStrike" cap="none" normalizeH="0" baseline="0" dirty="0" smtClean="0">
                          <a:ln>
                            <a:noFill/>
                          </a:ln>
                          <a:solidFill>
                            <a:srgbClr val="000066"/>
                          </a:solidFill>
                          <a:effectLst/>
                          <a:latin typeface="Arial" pitchFamily="34" charset="0"/>
                          <a:cs typeface="Arial" pitchFamily="34" charset="0"/>
                        </a:rPr>
                        <a:t>PEGAWAI NEGERI SIPIL YANG</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pPr>
                      <a:r>
                        <a:rPr kumimoji="0" lang="fi-FI" sz="1200" b="1" i="0" u="none" strike="noStrike" cap="none" normalizeH="0" baseline="0" dirty="0" smtClean="0">
                          <a:ln>
                            <a:noFill/>
                          </a:ln>
                          <a:solidFill>
                            <a:srgbClr val="000066"/>
                          </a:solidFill>
                          <a:effectLst/>
                          <a:latin typeface="Arial" pitchFamily="34" charset="0"/>
                          <a:cs typeface="Arial" pitchFamily="34" charset="0"/>
                        </a:rPr>
                        <a:t>                  DINILAI</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pPr>
                      <a:r>
                        <a:rPr kumimoji="0" lang="fi-FI" sz="1200" b="1" i="0" u="none" strike="noStrike" cap="none" normalizeH="0" baseline="0" dirty="0" smtClean="0">
                          <a:ln>
                            <a:noFill/>
                          </a:ln>
                          <a:solidFill>
                            <a:srgbClr val="000066"/>
                          </a:solidFill>
                          <a:effectLst/>
                          <a:latin typeface="Arial" pitchFamily="34" charset="0"/>
                          <a:cs typeface="Arial" pitchFamily="34" charset="0"/>
                        </a:rPr>
                        <a:t>  </a:t>
                      </a: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pPr>
                      <a:endParaRPr kumimoji="0" lang="fi-FI" sz="1200" b="1" i="0" u="none" strike="noStrike" cap="none" normalizeH="0" baseline="0" dirty="0" smtClean="0">
                        <a:ln>
                          <a:noFill/>
                        </a:ln>
                        <a:solidFill>
                          <a:srgbClr val="000066"/>
                        </a:solidFill>
                        <a:effectLst/>
                        <a:latin typeface="Arial" pitchFamily="34" charset="0"/>
                        <a:cs typeface="Arial" pitchFamily="34" charset="0"/>
                      </a:endParaRP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pPr>
                      <a:endParaRPr kumimoji="0" lang="fi-FI" sz="1200" b="1" i="0" u="none" strike="noStrike" cap="none" normalizeH="0" baseline="0" dirty="0" smtClean="0">
                        <a:ln>
                          <a:noFill/>
                        </a:ln>
                        <a:solidFill>
                          <a:srgbClr val="000066"/>
                        </a:solidFill>
                        <a:effectLst/>
                        <a:latin typeface="Arial" pitchFamily="34" charset="0"/>
                        <a:cs typeface="Arial" pitchFamily="34" charset="0"/>
                      </a:endParaRP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pPr>
                      <a:r>
                        <a:rPr kumimoji="0" lang="fi-FI" sz="1200" b="1" i="0" u="none" strike="noStrike" cap="none" normalizeH="0" baseline="0" dirty="0" smtClean="0">
                          <a:ln>
                            <a:noFill/>
                          </a:ln>
                          <a:solidFill>
                            <a:srgbClr val="000066"/>
                          </a:solidFill>
                          <a:effectLst/>
                          <a:latin typeface="Arial" pitchFamily="34" charset="0"/>
                          <a:cs typeface="Arial" pitchFamily="34" charset="0"/>
                        </a:rPr>
                        <a:t>(  </a:t>
                      </a:r>
                      <a:r>
                        <a:rPr kumimoji="0" lang="en-US" sz="1200" b="1" i="0" u="none" strike="noStrike" cap="none" normalizeH="0" baseline="0" dirty="0" smtClean="0">
                          <a:ln>
                            <a:noFill/>
                          </a:ln>
                          <a:solidFill>
                            <a:srgbClr val="000066"/>
                          </a:solidFill>
                          <a:effectLst/>
                          <a:latin typeface="Arial" pitchFamily="34" charset="0"/>
                          <a:cs typeface="Arial" pitchFamily="34" charset="0"/>
                        </a:rPr>
                        <a:t>LUKITO</a:t>
                      </a:r>
                      <a:r>
                        <a:rPr kumimoji="0" lang="fi-FI" sz="1200" b="1" i="0" u="none" strike="noStrike" cap="none" normalizeH="0" baseline="0" dirty="0" smtClean="0">
                          <a:ln>
                            <a:noFill/>
                          </a:ln>
                          <a:solidFill>
                            <a:srgbClr val="000066"/>
                          </a:solidFill>
                          <a:effectLst/>
                          <a:latin typeface="Arial" pitchFamily="34" charset="0"/>
                          <a:cs typeface="Arial" pitchFamily="34" charset="0"/>
                        </a:rPr>
                        <a:t>)</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273050" marR="0" lvl="0" indent="-273050" algn="just" defTabSz="914400" rtl="0" eaLnBrk="0" fontAlgn="base" latinLnBrk="0" hangingPunct="0">
                        <a:lnSpc>
                          <a:spcPct val="100000"/>
                        </a:lnSpc>
                        <a:spcBef>
                          <a:spcPct val="0"/>
                        </a:spcBef>
                        <a:spcAft>
                          <a:spcPct val="0"/>
                        </a:spcAft>
                        <a:buClrTx/>
                        <a:buSzTx/>
                        <a:buFont typeface="Arial" charset="0"/>
                        <a:buNone/>
                        <a:tabLst/>
                        <a:defRPr/>
                      </a:pPr>
                      <a:r>
                        <a:rPr kumimoji="0" lang="fi-FI" sz="1200" b="1" i="0" u="none" strike="noStrike" cap="none" normalizeH="0" baseline="0" dirty="0" smtClean="0">
                          <a:ln>
                            <a:noFill/>
                          </a:ln>
                          <a:solidFill>
                            <a:srgbClr val="000066"/>
                          </a:solidFill>
                          <a:effectLst/>
                          <a:latin typeface="Arial" pitchFamily="34" charset="0"/>
                          <a:cs typeface="Arial" pitchFamily="34" charset="0"/>
                        </a:rPr>
                        <a:t>  </a:t>
                      </a:r>
                      <a:r>
                        <a:rPr kumimoji="0" lang="fi-FI" sz="1200" b="0" i="0" u="none" strike="noStrike" cap="none" normalizeH="0" baseline="0" dirty="0" smtClean="0">
                          <a:ln>
                            <a:noFill/>
                          </a:ln>
                          <a:solidFill>
                            <a:srgbClr val="000066"/>
                          </a:solidFill>
                          <a:effectLst/>
                          <a:latin typeface="Arial" pitchFamily="34" charset="0"/>
                          <a:cs typeface="Arial" pitchFamily="34" charset="0"/>
                        </a:rPr>
                        <a:t>NIP. </a:t>
                      </a:r>
                      <a:r>
                        <a:rPr kumimoji="0" lang="id-ID" sz="1200" b="0" i="0" u="none" strike="noStrike" cap="none" normalizeH="0" baseline="0" dirty="0" smtClean="0">
                          <a:ln>
                            <a:noFill/>
                          </a:ln>
                          <a:solidFill>
                            <a:srgbClr val="000066"/>
                          </a:solidFill>
                          <a:effectLst/>
                          <a:latin typeface="Arial" pitchFamily="34" charset="0"/>
                          <a:cs typeface="Arial" pitchFamily="34" charset="0"/>
                        </a:rPr>
                        <a:t>1</a:t>
                      </a:r>
                      <a:r>
                        <a:rPr kumimoji="0" lang="id-ID" sz="1200" b="0" i="0" u="none" strike="noStrike" cap="none" normalizeH="0" baseline="0" noProof="0" dirty="0" smtClean="0">
                          <a:ln>
                            <a:noFill/>
                          </a:ln>
                          <a:solidFill>
                            <a:srgbClr val="000066"/>
                          </a:solidFill>
                          <a:effectLst/>
                          <a:latin typeface="Arial" pitchFamily="34" charset="0"/>
                          <a:cs typeface="Arial" pitchFamily="34" charset="0"/>
                        </a:rPr>
                        <a:t>19750326 200001 1 001</a:t>
                      </a:r>
                      <a:endParaRPr kumimoji="0" lang="fi-FI" sz="1800" b="0" i="0" u="none" strike="noStrike" cap="none" normalizeH="0" baseline="0" dirty="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GB" sz="2800" b="0" i="0" u="none" strike="noStrike" cap="none" normalizeH="0" baseline="0" dirty="0" smtClean="0">
                        <a:ln>
                          <a:noFill/>
                        </a:ln>
                        <a:solidFill>
                          <a:srgbClr val="000066"/>
                        </a:solidFill>
                        <a:effectLst/>
                        <a:latin typeface="Arial" pitchFamily="34" charset="0"/>
                        <a:cs typeface="Arial" pitchFamily="34"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3589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GB"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GB" sz="2800" b="0" i="0" u="none" strike="noStrike" cap="none" normalizeH="0" baseline="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 typeface="Arial" charset="0"/>
                        <a:buNone/>
                        <a:tabLst>
                          <a:tab pos="269875" algn="l"/>
                        </a:tabLst>
                      </a:pPr>
                      <a:r>
                        <a:rPr kumimoji="0" lang="sv-SE" sz="1200" b="1" i="0" u="none" strike="noStrike" cap="none" normalizeH="0" baseline="0" dirty="0" smtClean="0">
                          <a:ln>
                            <a:noFill/>
                          </a:ln>
                          <a:solidFill>
                            <a:srgbClr val="000066"/>
                          </a:solidFill>
                          <a:effectLst/>
                          <a:latin typeface="Arial" pitchFamily="34" charset="0"/>
                          <a:cs typeface="Arial" pitchFamily="34" charset="0"/>
                        </a:rPr>
                        <a:t>11.  DITERIMA TANGGAL 12 Januari 2015</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pPr>
                      <a:r>
                        <a:rPr kumimoji="0" lang="sv-SE" sz="1200" b="1" i="0" u="none" strike="noStrike" cap="none" normalizeH="0" baseline="0" dirty="0" smtClean="0">
                          <a:ln>
                            <a:noFill/>
                          </a:ln>
                          <a:solidFill>
                            <a:srgbClr val="000066"/>
                          </a:solidFill>
                          <a:effectLst/>
                          <a:latin typeface="Arial" pitchFamily="34" charset="0"/>
                          <a:cs typeface="Arial" pitchFamily="34" charset="0"/>
                        </a:rPr>
                        <a:t>       ATASAN PEJABAT YANG MENILAI</a:t>
                      </a:r>
                      <a:endParaRPr kumimoji="0" lang="en-US" sz="1000" b="0" i="0" u="none" strike="noStrike" cap="none" normalizeH="0" baseline="0" dirty="0" smtClean="0">
                        <a:ln>
                          <a:noFill/>
                        </a:ln>
                        <a:solidFill>
                          <a:srgbClr val="000066"/>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pPr>
                      <a:r>
                        <a:rPr kumimoji="0" lang="sv-SE" sz="1200" b="1" i="0" u="none" strike="noStrike" cap="none" normalizeH="0" baseline="0" dirty="0" smtClean="0">
                          <a:ln>
                            <a:noFill/>
                          </a:ln>
                          <a:solidFill>
                            <a:srgbClr val="000066"/>
                          </a:solidFill>
                          <a:effectLst/>
                          <a:latin typeface="Arial" pitchFamily="34" charset="0"/>
                          <a:cs typeface="Arial" pitchFamily="34" charset="0"/>
                        </a:rPr>
                        <a:t>      </a:t>
                      </a: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pPr>
                      <a:endParaRPr kumimoji="0" lang="sv-SE" sz="1200" b="1" i="0" u="none" strike="noStrike" cap="none" normalizeH="0" baseline="0" dirty="0" smtClean="0">
                        <a:ln>
                          <a:noFill/>
                        </a:ln>
                        <a:solidFill>
                          <a:srgbClr val="000066"/>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pPr>
                      <a:endParaRPr kumimoji="0" lang="sv-SE" sz="1200" b="1" i="0" u="none" strike="noStrike" cap="none" normalizeH="0" baseline="0" dirty="0" smtClean="0">
                        <a:ln>
                          <a:noFill/>
                        </a:ln>
                        <a:solidFill>
                          <a:srgbClr val="000066"/>
                        </a:solidFill>
                        <a:effectLst/>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defRPr/>
                      </a:pPr>
                      <a:r>
                        <a:rPr kumimoji="0" lang="sv-SE" sz="1200" b="1" i="0" u="none" strike="noStrike" cap="none" normalizeH="0" baseline="0" dirty="0" smtClean="0">
                          <a:ln>
                            <a:noFill/>
                          </a:ln>
                          <a:solidFill>
                            <a:srgbClr val="000066"/>
                          </a:solidFill>
                          <a:effectLst/>
                          <a:latin typeface="Arial" pitchFamily="34" charset="0"/>
                          <a:cs typeface="Arial" pitchFamily="34" charset="0"/>
                        </a:rPr>
                        <a:t>       </a:t>
                      </a:r>
                      <a:r>
                        <a:rPr kumimoji="0" lang="fi-FI" sz="1200" b="1" i="0" u="none" strike="noStrike" cap="none" normalizeH="0" baseline="0" dirty="0" smtClean="0">
                          <a:ln>
                            <a:noFill/>
                          </a:ln>
                          <a:solidFill>
                            <a:srgbClr val="000066"/>
                          </a:solidFill>
                          <a:effectLst/>
                          <a:latin typeface="Arial" pitchFamily="34" charset="0"/>
                          <a:cs typeface="Arial" pitchFamily="34" charset="0"/>
                        </a:rPr>
                        <a:t>( </a:t>
                      </a:r>
                      <a:r>
                        <a:rPr lang="en-US" sz="1200" b="1" noProof="0" dirty="0" err="1" smtClean="0">
                          <a:solidFill>
                            <a:srgbClr val="002060"/>
                          </a:solidFill>
                          <a:latin typeface="Arial" pitchFamily="34" charset="0"/>
                          <a:cs typeface="Arial" pitchFamily="34" charset="0"/>
                        </a:rPr>
                        <a:t>Dra</a:t>
                      </a:r>
                      <a:r>
                        <a:rPr lang="en-US" sz="1200" b="1" noProof="0" dirty="0" smtClean="0">
                          <a:solidFill>
                            <a:srgbClr val="002060"/>
                          </a:solidFill>
                          <a:latin typeface="Arial" pitchFamily="34" charset="0"/>
                          <a:cs typeface="Arial" pitchFamily="34" charset="0"/>
                        </a:rPr>
                        <a:t>. ANDRA KUSUMAWATI, </a:t>
                      </a:r>
                      <a:r>
                        <a:rPr lang="en-US" sz="1200" b="1" noProof="0" dirty="0" err="1" smtClean="0">
                          <a:solidFill>
                            <a:srgbClr val="002060"/>
                          </a:solidFill>
                          <a:latin typeface="Arial" pitchFamily="34" charset="0"/>
                          <a:cs typeface="Arial" pitchFamily="34" charset="0"/>
                        </a:rPr>
                        <a:t>M.Si</a:t>
                      </a:r>
                      <a:r>
                        <a:rPr lang="en-US" sz="1200" b="1" noProof="0" dirty="0" smtClean="0">
                          <a:solidFill>
                            <a:srgbClr val="002060"/>
                          </a:solidFill>
                          <a:latin typeface="Arial" pitchFamily="34" charset="0"/>
                          <a:cs typeface="Arial" pitchFamily="34" charset="0"/>
                        </a:rPr>
                        <a:t> </a:t>
                      </a:r>
                      <a:r>
                        <a:rPr lang="en-US" sz="1200" noProof="0" dirty="0" smtClean="0">
                          <a:solidFill>
                            <a:srgbClr val="002060"/>
                          </a:solidFill>
                          <a:latin typeface="Arial" pitchFamily="34" charset="0"/>
                          <a:cs typeface="Arial" pitchFamily="34" charset="0"/>
                        </a:rPr>
                        <a:t>)</a:t>
                      </a:r>
                      <a:endParaRPr lang="id-ID" sz="1200" noProof="0" dirty="0" smtClean="0">
                        <a:solidFill>
                          <a:srgbClr val="002060"/>
                        </a:solidFill>
                        <a:latin typeface="Arial" pitchFamily="34" charset="0"/>
                        <a:cs typeface="Arial"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defRPr/>
                      </a:pPr>
                      <a:r>
                        <a:rPr kumimoji="0" lang="fi-FI" sz="1200" b="0" i="0" u="none" strike="noStrike" cap="none" normalizeH="0" baseline="0" dirty="0" smtClean="0">
                          <a:ln>
                            <a:noFill/>
                          </a:ln>
                          <a:solidFill>
                            <a:srgbClr val="000066"/>
                          </a:solidFill>
                          <a:effectLst/>
                          <a:latin typeface="Arial" pitchFamily="34" charset="0"/>
                          <a:cs typeface="Arial" pitchFamily="34" charset="0"/>
                        </a:rPr>
                        <a:t>        NIP. </a:t>
                      </a:r>
                      <a:r>
                        <a:rPr lang="id-ID" sz="1200" b="0" noProof="0" dirty="0" smtClean="0">
                          <a:solidFill>
                            <a:srgbClr val="002060"/>
                          </a:solidFill>
                          <a:latin typeface="Arial" pitchFamily="34" charset="0"/>
                          <a:cs typeface="Arial" pitchFamily="34" charset="0"/>
                        </a:rPr>
                        <a:t>196</a:t>
                      </a:r>
                      <a:r>
                        <a:rPr lang="en-US" sz="1200" noProof="0" dirty="0" smtClean="0">
                          <a:solidFill>
                            <a:srgbClr val="002060"/>
                          </a:solidFill>
                          <a:latin typeface="Arial" pitchFamily="34" charset="0"/>
                          <a:cs typeface="Arial" pitchFamily="34" charset="0"/>
                        </a:rPr>
                        <a:t>0</a:t>
                      </a:r>
                      <a:r>
                        <a:rPr lang="id-ID" sz="1200" noProof="0" dirty="0" smtClean="0">
                          <a:solidFill>
                            <a:srgbClr val="002060"/>
                          </a:solidFill>
                          <a:latin typeface="Arial" pitchFamily="34" charset="0"/>
                          <a:cs typeface="Arial" pitchFamily="34" charset="0"/>
                        </a:rPr>
                        <a:t>0203 198512 </a:t>
                      </a:r>
                      <a:r>
                        <a:rPr lang="en-US" sz="1200" noProof="0" dirty="0" smtClean="0">
                          <a:solidFill>
                            <a:srgbClr val="002060"/>
                          </a:solidFill>
                          <a:latin typeface="Arial" pitchFamily="34" charset="0"/>
                          <a:cs typeface="Arial" pitchFamily="34" charset="0"/>
                        </a:rPr>
                        <a:t>2</a:t>
                      </a:r>
                      <a:r>
                        <a:rPr lang="id-ID" sz="1200" noProof="0" dirty="0" smtClean="0">
                          <a:solidFill>
                            <a:srgbClr val="002060"/>
                          </a:solidFill>
                          <a:latin typeface="Arial" pitchFamily="34" charset="0"/>
                          <a:cs typeface="Arial" pitchFamily="34" charset="0"/>
                        </a:rPr>
                        <a:t> 001</a:t>
                      </a:r>
                    </a:p>
                    <a:p>
                      <a:pPr marL="342900" marR="0" lvl="0" indent="-342900" algn="just" defTabSz="914400" rtl="0" eaLnBrk="0" fontAlgn="base" latinLnBrk="0" hangingPunct="0">
                        <a:lnSpc>
                          <a:spcPct val="100000"/>
                        </a:lnSpc>
                        <a:spcBef>
                          <a:spcPct val="0"/>
                        </a:spcBef>
                        <a:spcAft>
                          <a:spcPct val="0"/>
                        </a:spcAft>
                        <a:buClrTx/>
                        <a:buSzTx/>
                        <a:buFont typeface="Arial" charset="0"/>
                        <a:buNone/>
                        <a:tabLst>
                          <a:tab pos="269875" algn="l"/>
                        </a:tabLst>
                      </a:pPr>
                      <a:endParaRPr kumimoji="0" lang="fi-FI" sz="1200" b="0" i="0" u="none" strike="noStrike" cap="none" normalizeH="0" baseline="0" dirty="0" smtClean="0">
                        <a:ln>
                          <a:noFill/>
                        </a:ln>
                        <a:solidFill>
                          <a:srgbClr val="000066"/>
                        </a:solidFill>
                        <a:effectLst/>
                        <a:latin typeface="Arial" pitchFamily="34" charset="0"/>
                        <a:cs typeface="Arial" pitchFamily="34" charset="0"/>
                      </a:endParaRPr>
                    </a:p>
                  </a:txBody>
                  <a:tcPr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a:xfrm>
            <a:off x="457200" y="381000"/>
            <a:ext cx="8229600" cy="6096000"/>
          </a:xfrm>
          <a:solidFill>
            <a:srgbClr val="92D050"/>
          </a:solidFill>
        </p:spPr>
        <p:txBody>
          <a:bodyPr/>
          <a:lstStyle/>
          <a:p>
            <a:pPr algn="just" eaLnBrk="1" hangingPunct="1">
              <a:buFont typeface="Arial" charset="0"/>
              <a:buNone/>
            </a:pPr>
            <a:r>
              <a:rPr lang="id-ID" sz="2000" smtClean="0"/>
              <a:t>	</a:t>
            </a:r>
          </a:p>
          <a:p>
            <a:pPr algn="just" eaLnBrk="1" hangingPunct="1">
              <a:buFont typeface="Arial" charset="0"/>
              <a:buNone/>
            </a:pPr>
            <a:endParaRPr lang="id-ID" sz="2000" smtClean="0"/>
          </a:p>
          <a:p>
            <a:pPr algn="just" eaLnBrk="1" hangingPunct="1">
              <a:buFont typeface="Arial" charset="0"/>
              <a:buNone/>
            </a:pPr>
            <a:endParaRPr lang="id-ID" sz="2000" smtClean="0"/>
          </a:p>
          <a:p>
            <a:pPr algn="just" eaLnBrk="1" hangingPunct="1">
              <a:buFont typeface="Arial" charset="0"/>
              <a:buNone/>
            </a:pPr>
            <a:endParaRPr lang="id-ID" sz="2000" smtClean="0"/>
          </a:p>
          <a:p>
            <a:pPr algn="just" eaLnBrk="1" hangingPunct="1">
              <a:buFont typeface="Arial" charset="0"/>
              <a:buNone/>
            </a:pPr>
            <a:r>
              <a:rPr lang="id-ID" sz="2000" smtClean="0"/>
              <a:t>	Pejabat penilai dapat memberikan rekomendasi berdasarkan hasil penilaian prestasi kerja sbb:</a:t>
            </a:r>
          </a:p>
          <a:p>
            <a:pPr algn="just" eaLnBrk="1" hangingPunct="1">
              <a:buFont typeface="Wingdings" pitchFamily="2" charset="2"/>
              <a:buChar char="v"/>
            </a:pPr>
            <a:r>
              <a:rPr lang="id-ID" sz="2000" smtClean="0"/>
              <a:t>Untuk peningkatan kemampuan dengan mengikutsertakan diklat teknis, seperti diklat komputer, kenaikan pangkat, pensiun, kehumasan, sekretaris, dsb.</a:t>
            </a:r>
          </a:p>
          <a:p>
            <a:pPr algn="just" eaLnBrk="1" hangingPunct="1">
              <a:buFont typeface="Wingdings" pitchFamily="2" charset="2"/>
              <a:buChar char="v"/>
            </a:pPr>
            <a:r>
              <a:rPr lang="id-ID" sz="2000" smtClean="0"/>
              <a:t>Untuk menambah wawasan pengetahuan dalam bidang pekerjaan, perlu dilakukan rotasi pegawai dsb.</a:t>
            </a:r>
          </a:p>
          <a:p>
            <a:pPr algn="just" eaLnBrk="1" hangingPunct="1">
              <a:buFont typeface="Wingdings" pitchFamily="2" charset="2"/>
              <a:buChar char="v"/>
            </a:pPr>
            <a:r>
              <a:rPr lang="id-ID" sz="2000" smtClean="0"/>
              <a:t>Untuk kebutuhan pengembangan, perlu peningkatan pendidikan dan peningkatan karier (promosi) dsb.</a:t>
            </a:r>
          </a:p>
          <a:p>
            <a:pPr algn="just" eaLnBrk="1" hangingPunct="1">
              <a:buFont typeface="Arial" charset="0"/>
              <a:buNone/>
            </a:pPr>
            <a:endParaRPr lang="id-ID" sz="2000" smtClean="0"/>
          </a:p>
        </p:txBody>
      </p:sp>
      <p:sp>
        <p:nvSpPr>
          <p:cNvPr id="5" name="Rounded Rectangle 4"/>
          <p:cNvSpPr/>
          <p:nvPr/>
        </p:nvSpPr>
        <p:spPr>
          <a:xfrm>
            <a:off x="2514600" y="457200"/>
            <a:ext cx="4038600" cy="914400"/>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solidFill>
                  <a:srgbClr val="FFFF00"/>
                </a:solidFill>
              </a:rPr>
              <a:t>REKOMENDASI</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ChangeArrowheads="1"/>
          </p:cNvSpPr>
          <p:nvPr/>
        </p:nvSpPr>
        <p:spPr bwMode="auto">
          <a:xfrm>
            <a:off x="1066800" y="136525"/>
            <a:ext cx="7086600" cy="523875"/>
          </a:xfrm>
          <a:prstGeom prst="rect">
            <a:avLst/>
          </a:prstGeom>
          <a:noFill/>
          <a:ln w="9525">
            <a:noFill/>
            <a:miter lim="800000"/>
            <a:headEnd/>
            <a:tailEnd/>
          </a:ln>
        </p:spPr>
        <p:txBody>
          <a:bodyPr anchor="ctr">
            <a:spAutoFit/>
          </a:bodyPr>
          <a:lstStyle/>
          <a:p>
            <a:pPr algn="ctr"/>
            <a:r>
              <a:rPr lang="id-ID" sz="1400" b="1">
                <a:latin typeface="Rockwell Extra Bold" pitchFamily="18" charset="0"/>
                <a:cs typeface="Times New Roman" pitchFamily="18" charset="0"/>
              </a:rPr>
              <a:t>PENILAIAN  PRESTASI KERJA</a:t>
            </a:r>
            <a:endParaRPr lang="en-US" sz="1100">
              <a:latin typeface="Rockwell Extra Bold" pitchFamily="18" charset="0"/>
            </a:endParaRPr>
          </a:p>
          <a:p>
            <a:pPr algn="ctr" eaLnBrk="0" hangingPunct="0"/>
            <a:r>
              <a:rPr lang="id-ID" sz="1400" b="1">
                <a:latin typeface="Rockwell Extra Bold" pitchFamily="18" charset="0"/>
                <a:cs typeface="Times New Roman" pitchFamily="18" charset="0"/>
              </a:rPr>
              <a:t>PEGAWAI  NEGERI  SIPIL</a:t>
            </a:r>
            <a:r>
              <a:rPr lang="en-US" sz="1400" b="1">
                <a:latin typeface="Rockwell Extra Bold" pitchFamily="18" charset="0"/>
                <a:cs typeface="Times New Roman" pitchFamily="18" charset="0"/>
              </a:rPr>
              <a:t>  YANG  MELAKSANAKAN  TUGAS  BELAJAR</a:t>
            </a:r>
            <a:endParaRPr lang="en-US">
              <a:latin typeface="Rockwell Extra Bold" pitchFamily="18" charset="0"/>
            </a:endParaRPr>
          </a:p>
        </p:txBody>
      </p:sp>
      <p:graphicFrame>
        <p:nvGraphicFramePr>
          <p:cNvPr id="369667" name="Group 3"/>
          <p:cNvGraphicFramePr>
            <a:graphicFrameLocks noGrp="1"/>
          </p:cNvGraphicFramePr>
          <p:nvPr/>
        </p:nvGraphicFramePr>
        <p:xfrm>
          <a:off x="304799" y="762000"/>
          <a:ext cx="8610601" cy="5720401"/>
        </p:xfrm>
        <a:graphic>
          <a:graphicData uri="http://schemas.openxmlformats.org/drawingml/2006/table">
            <a:tbl>
              <a:tblPr/>
              <a:tblGrid>
                <a:gridCol w="535746"/>
                <a:gridCol w="3772317"/>
                <a:gridCol w="4302538"/>
              </a:tblGrid>
              <a:tr h="463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BADAN KEPEGAWAIAN NEGARA</a:t>
                      </a: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JANGKA WAKTU PENILAIAN</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1 JANUARI 2014 s.d. 31 DESEMBER 2014</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34963">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1.</a:t>
                      </a:r>
                      <a:endParaRPr kumimoji="0" lang="id-ID" sz="18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YANG  DINILAI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971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Ahmad Anis, SH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6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19820308 200912 1 001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Penata Muda, III/a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Pengolah Bahan Peraturan Perundang-undangan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Direktorat Peraturan Perundang-undangan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2.</a:t>
                      </a:r>
                      <a:endParaRPr kumimoji="0" lang="id-ID" sz="18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PEJABAT  PENILAI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17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Haryono Dwianto, SH, MH</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62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19650405 198804 1 099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14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Pembina Tk.I/ IV/b</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Kasubdit Perancangan Peraturan Perundang-undangan 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Direktorat Peraturan Perundang-undangan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210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3.</a:t>
                      </a:r>
                      <a:endParaRPr kumimoji="0" lang="id-ID" sz="18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ATASAN PEJABAT  PENILAI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825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Syaiful Bagus,</a:t>
                      </a:r>
                      <a:r>
                        <a:rPr lang="id-ID" sz="1200" baseline="0" noProof="0" dirty="0" smtClean="0">
                          <a:solidFill>
                            <a:srgbClr val="002060"/>
                          </a:solidFill>
                          <a:latin typeface="Arial" pitchFamily="34" charset="0"/>
                          <a:cs typeface="Arial" pitchFamily="34" charset="0"/>
                        </a:rPr>
                        <a:t> SH, MH</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19600212 198502 1 009</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Pembina Utama Muda,</a:t>
                      </a:r>
                      <a:r>
                        <a:rPr lang="id-ID" sz="1200" baseline="0" noProof="0" dirty="0" smtClean="0">
                          <a:solidFill>
                            <a:srgbClr val="002060"/>
                          </a:solidFill>
                          <a:latin typeface="Arial" pitchFamily="34" charset="0"/>
                          <a:cs typeface="Arial" pitchFamily="34" charset="0"/>
                        </a:rPr>
                        <a:t> IV/c</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Direktur Peraturan Perundang-undangan</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Direktorat Peraturan Perundang-undangan</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9220" name="Rectangle 70"/>
          <p:cNvSpPr>
            <a:spLocks noChangeArrowheads="1"/>
          </p:cNvSpPr>
          <p:nvPr/>
        </p:nvSpPr>
        <p:spPr bwMode="auto">
          <a:xfrm>
            <a:off x="0" y="8493125"/>
            <a:ext cx="9144000" cy="0"/>
          </a:xfrm>
          <a:prstGeom prst="rect">
            <a:avLst/>
          </a:prstGeom>
          <a:noFill/>
          <a:ln w="9525">
            <a:noFill/>
            <a:miter lim="800000"/>
            <a:headEnd/>
            <a:tailEnd/>
          </a:ln>
        </p:spPr>
        <p:txBody>
          <a:bodyPr wrap="none" anchor="ctr">
            <a:spAutoFit/>
          </a:bodyPr>
          <a:lstStyle/>
          <a:p>
            <a:endParaRPr lang="en-GB"/>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82563" y="136525"/>
          <a:ext cx="8763001" cy="6315067"/>
        </p:xfrm>
        <a:graphic>
          <a:graphicData uri="http://schemas.openxmlformats.org/drawingml/2006/table">
            <a:tbl>
              <a:tblPr firstRow="1" bandRow="1">
                <a:tableStyleId>{5C22544A-7EE6-4342-B048-85BDC9FD1C3A}</a:tableStyleId>
              </a:tblPr>
              <a:tblGrid>
                <a:gridCol w="433331"/>
                <a:gridCol w="2309869"/>
                <a:gridCol w="2484437"/>
                <a:gridCol w="1219200"/>
                <a:gridCol w="1066800"/>
                <a:gridCol w="1249364"/>
              </a:tblGrid>
              <a:tr h="445310">
                <a:tc>
                  <a:txBody>
                    <a:bodyPr/>
                    <a:lstStyle/>
                    <a:p>
                      <a:pPr algn="ctr"/>
                      <a:endParaRPr lang="id-ID" noProof="0" dirty="0">
                        <a:latin typeface="Arial Narrow" pitchFamily="34" charset="0"/>
                      </a:endParaRPr>
                    </a:p>
                  </a:txBody>
                  <a:tcPr/>
                </a:tc>
                <a:tc gridSpan="4">
                  <a:txBody>
                    <a:bodyPr/>
                    <a:lstStyle/>
                    <a:p>
                      <a:pPr algn="ctr"/>
                      <a:r>
                        <a:rPr lang="id-ID" sz="1600" noProof="0" dirty="0" smtClean="0">
                          <a:latin typeface="Arial" pitchFamily="34" charset="0"/>
                          <a:cs typeface="Arial" pitchFamily="34" charset="0"/>
                        </a:rPr>
                        <a:t>UNSUR</a:t>
                      </a:r>
                      <a:r>
                        <a:rPr lang="id-ID" sz="1600" baseline="0" noProof="0" dirty="0" smtClean="0">
                          <a:latin typeface="Arial" pitchFamily="34" charset="0"/>
                          <a:cs typeface="Arial" pitchFamily="34" charset="0"/>
                        </a:rPr>
                        <a:t> YANG DINILAI</a:t>
                      </a:r>
                      <a:endParaRPr lang="id-ID" sz="1600" noProof="0" dirty="0">
                        <a:latin typeface="Arial" pitchFamily="34" charset="0"/>
                        <a:cs typeface="Arial" pitchFamily="34" charset="0"/>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id-ID" sz="1600" noProof="0" dirty="0" smtClean="0">
                          <a:latin typeface="Arial" pitchFamily="34" charset="0"/>
                          <a:cs typeface="Arial" pitchFamily="34" charset="0"/>
                        </a:rPr>
                        <a:t>Jumlah</a:t>
                      </a:r>
                      <a:endParaRPr lang="id-ID" sz="1600" noProof="0" dirty="0">
                        <a:latin typeface="Arial" pitchFamily="34" charset="0"/>
                        <a:cs typeface="Arial" pitchFamily="34" charset="0"/>
                      </a:endParaRPr>
                    </a:p>
                  </a:txBody>
                  <a:tcPr anchor="ctr"/>
                </a:tc>
              </a:tr>
              <a:tr h="408765">
                <a:tc rowSpan="10">
                  <a:txBody>
                    <a:bodyPr/>
                    <a:lstStyle/>
                    <a:p>
                      <a:pPr algn="just"/>
                      <a:r>
                        <a:rPr lang="id-ID" noProof="0" dirty="0" smtClean="0">
                          <a:latin typeface="Arial" pitchFamily="34" charset="0"/>
                          <a:cs typeface="Arial" pitchFamily="34" charset="0"/>
                        </a:rPr>
                        <a:t>4.</a:t>
                      </a:r>
                      <a:endParaRPr lang="id-ID" noProof="0" dirty="0">
                        <a:latin typeface="Arial" pitchFamily="34" charset="0"/>
                        <a:cs typeface="Arial" pitchFamily="34" charset="0"/>
                      </a:endParaRPr>
                    </a:p>
                  </a:txBody>
                  <a:tcPr/>
                </a:tc>
                <a:tc gridSpan="4">
                  <a:txBody>
                    <a:bodyPr/>
                    <a:lstStyle/>
                    <a:p>
                      <a:pPr marL="261938" indent="-261938" algn="just">
                        <a:buAutoNum type="alphaLcPeriod"/>
                      </a:pPr>
                      <a:r>
                        <a:rPr lang="id-ID" sz="1600" noProof="0" dirty="0" smtClean="0">
                          <a:latin typeface="Arial" pitchFamily="34" charset="0"/>
                          <a:cs typeface="Arial" pitchFamily="34" charset="0"/>
                        </a:rPr>
                        <a:t>Nilai</a:t>
                      </a:r>
                      <a:r>
                        <a:rPr lang="id-ID" sz="1600" baseline="0" noProof="0" dirty="0" smtClean="0">
                          <a:latin typeface="Arial" pitchFamily="34" charset="0"/>
                          <a:cs typeface="Arial" pitchFamily="34" charset="0"/>
                        </a:rPr>
                        <a:t> Akademi</a:t>
                      </a:r>
                      <a:r>
                        <a:rPr lang="en-US" sz="1600" baseline="0" noProof="0" dirty="0" smtClean="0">
                          <a:latin typeface="Arial" pitchFamily="34" charset="0"/>
                          <a:cs typeface="Arial" pitchFamily="34" charset="0"/>
                        </a:rPr>
                        <a:t>k</a:t>
                      </a:r>
                      <a:r>
                        <a:rPr lang="id-ID" sz="1600" noProof="0" dirty="0" smtClean="0">
                          <a:latin typeface="Arial" pitchFamily="34" charset="0"/>
                          <a:cs typeface="Arial" pitchFamily="34" charset="0"/>
                        </a:rPr>
                        <a:t> </a:t>
                      </a:r>
                      <a:r>
                        <a:rPr lang="en-US" sz="1600" noProof="0" dirty="0" smtClean="0">
                          <a:latin typeface="Arial" pitchFamily="34" charset="0"/>
                          <a:cs typeface="Arial" pitchFamily="34" charset="0"/>
                        </a:rPr>
                        <a:t>                                                      </a:t>
                      </a:r>
                      <a:r>
                        <a:rPr lang="en-US" sz="1800" b="1" noProof="0" dirty="0" smtClean="0">
                          <a:latin typeface="Arial" pitchFamily="34" charset="0"/>
                          <a:cs typeface="Arial" pitchFamily="34" charset="0"/>
                        </a:rPr>
                        <a:t>85</a:t>
                      </a:r>
                      <a:r>
                        <a:rPr lang="id-ID" sz="1800" b="1" noProof="0" dirty="0" smtClean="0">
                          <a:latin typeface="Arial" pitchFamily="34" charset="0"/>
                          <a:cs typeface="Arial" pitchFamily="34" charset="0"/>
                        </a:rPr>
                        <a:t> x 60 %</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id-ID" sz="1800" b="1" noProof="0" dirty="0" smtClean="0">
                          <a:latin typeface="Arial" pitchFamily="34" charset="0"/>
                          <a:cs typeface="Arial" pitchFamily="34" charset="0"/>
                        </a:rPr>
                        <a:t>5</a:t>
                      </a:r>
                      <a:r>
                        <a:rPr lang="en-US" sz="1800" b="1" noProof="0" dirty="0" smtClean="0">
                          <a:latin typeface="Arial" pitchFamily="34" charset="0"/>
                          <a:cs typeface="Arial" pitchFamily="34" charset="0"/>
                        </a:rPr>
                        <a:t>1</a:t>
                      </a:r>
                      <a:endParaRPr lang="id-ID" sz="1800" b="1" noProof="0" dirty="0">
                        <a:latin typeface="Arial" pitchFamily="34" charset="0"/>
                        <a:cs typeface="Arial" pitchFamily="34" charset="0"/>
                      </a:endParaRPr>
                    </a:p>
                  </a:txBody>
                  <a:tcPr/>
                </a:tc>
              </a:tr>
              <a:tr h="358774">
                <a:tc vMerge="1">
                  <a:txBody>
                    <a:bodyPr/>
                    <a:lstStyle/>
                    <a:p>
                      <a:pPr algn="l"/>
                      <a:endParaRPr lang="en-US" dirty="0"/>
                    </a:p>
                  </a:txBody>
                  <a:tcPr/>
                </a:tc>
                <a:tc rowSpan="9">
                  <a:txBody>
                    <a:bodyPr/>
                    <a:lstStyle/>
                    <a:p>
                      <a:pPr algn="l"/>
                      <a:r>
                        <a:rPr lang="id-ID" noProof="0" dirty="0" smtClean="0">
                          <a:latin typeface="Arial" pitchFamily="34" charset="0"/>
                          <a:cs typeface="Arial" pitchFamily="34" charset="0"/>
                        </a:rPr>
                        <a:t>b. Perilaku Kerja </a:t>
                      </a:r>
                    </a:p>
                    <a:p>
                      <a:pPr algn="l"/>
                      <a:r>
                        <a:rPr lang="id-ID" noProof="0" dirty="0" smtClean="0">
                          <a:latin typeface="Arial" pitchFamily="34" charset="0"/>
                          <a:cs typeface="Arial" pitchFamily="34" charset="0"/>
                        </a:rPr>
                        <a:t>                </a:t>
                      </a:r>
                      <a:endParaRPr lang="id-ID" noProof="0" dirty="0">
                        <a:latin typeface="Arial" pitchFamily="34" charset="0"/>
                        <a:cs typeface="Arial" pitchFamily="34" charset="0"/>
                      </a:endParaRPr>
                    </a:p>
                  </a:txBody>
                  <a:tcPr/>
                </a:tc>
                <a:tc>
                  <a:txBody>
                    <a:bodyPr/>
                    <a:lstStyle/>
                    <a:p>
                      <a:r>
                        <a:rPr lang="id-ID" sz="1600" noProof="0" dirty="0" smtClean="0">
                          <a:latin typeface="Arial" pitchFamily="34" charset="0"/>
                          <a:cs typeface="Arial" pitchFamily="34" charset="0"/>
                        </a:rPr>
                        <a:t>1. Orientasi pelayanan</a:t>
                      </a:r>
                      <a:endParaRPr lang="id-ID" sz="1600" noProof="0" dirty="0">
                        <a:latin typeface="Arial" pitchFamily="34" charset="0"/>
                        <a:cs typeface="Arial" pitchFamily="34" charset="0"/>
                      </a:endParaRPr>
                    </a:p>
                  </a:txBody>
                  <a:tcPr/>
                </a:tc>
                <a:tc>
                  <a:txBody>
                    <a:bodyPr/>
                    <a:lstStyle/>
                    <a:p>
                      <a:pPr algn="ctr"/>
                      <a:r>
                        <a:rPr lang="en-US" sz="1600" noProof="0" dirty="0" smtClean="0">
                          <a:latin typeface="Arial" pitchFamily="34" charset="0"/>
                          <a:cs typeface="Arial" pitchFamily="34" charset="0"/>
                        </a:rPr>
                        <a:t>86</a:t>
                      </a:r>
                      <a:endParaRPr lang="id-ID" sz="1600" noProof="0" dirty="0">
                        <a:latin typeface="Arial" pitchFamily="34" charset="0"/>
                        <a:cs typeface="Arial" pitchFamily="34" charset="0"/>
                      </a:endParaRPr>
                    </a:p>
                  </a:txBody>
                  <a:tcPr/>
                </a:tc>
                <a:tc>
                  <a:txBody>
                    <a:bodyPr/>
                    <a:lstStyle/>
                    <a:p>
                      <a:pPr algn="ctr"/>
                      <a:r>
                        <a:rPr lang="id-ID" sz="1600" noProof="0" smtClean="0">
                          <a:latin typeface="Arial" pitchFamily="34" charset="0"/>
                          <a:cs typeface="Arial" pitchFamily="34" charset="0"/>
                        </a:rPr>
                        <a:t>Baik</a:t>
                      </a:r>
                      <a:endParaRPr lang="id-ID" sz="1600" noProof="0">
                        <a:latin typeface="Arial" pitchFamily="34" charset="0"/>
                        <a:cs typeface="Arial" pitchFamily="34" charset="0"/>
                      </a:endParaRPr>
                    </a:p>
                  </a:txBody>
                  <a:tcPr/>
                </a:tc>
                <a:tc>
                  <a:txBody>
                    <a:bodyPr/>
                    <a:lstStyle/>
                    <a:p>
                      <a:endParaRPr lang="id-ID" sz="1600" noProof="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2. Integritas</a:t>
                      </a:r>
                      <a:endParaRPr lang="id-ID" sz="1600" noProof="0" dirty="0">
                        <a:latin typeface="Arial" pitchFamily="34" charset="0"/>
                        <a:cs typeface="Arial" pitchFamily="34" charset="0"/>
                      </a:endParaRPr>
                    </a:p>
                  </a:txBody>
                  <a:tcPr/>
                </a:tc>
                <a:tc>
                  <a:txBody>
                    <a:bodyPr/>
                    <a:lstStyle/>
                    <a:p>
                      <a:pPr algn="ctr"/>
                      <a:r>
                        <a:rPr lang="en-US" sz="1600" noProof="0" dirty="0" smtClean="0">
                          <a:latin typeface="Arial" pitchFamily="34" charset="0"/>
                          <a:cs typeface="Arial" pitchFamily="34" charset="0"/>
                        </a:rPr>
                        <a:t>88</a:t>
                      </a:r>
                      <a:endParaRPr lang="id-ID" sz="16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noProof="0" smtClean="0">
                          <a:latin typeface="Arial" pitchFamily="34" charset="0"/>
                          <a:cs typeface="Arial" pitchFamily="34" charset="0"/>
                        </a:rPr>
                        <a:t>Baik</a:t>
                      </a:r>
                    </a:p>
                  </a:txBody>
                  <a:tcPr/>
                </a:tc>
                <a:tc>
                  <a:txBody>
                    <a:bodyPr/>
                    <a:lstStyle/>
                    <a:p>
                      <a:endParaRPr lang="id-ID" sz="1600" noProof="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3. Komitmen</a:t>
                      </a:r>
                      <a:endParaRPr lang="id-ID" sz="1600" noProof="0" dirty="0">
                        <a:latin typeface="Arial" pitchFamily="34" charset="0"/>
                        <a:cs typeface="Arial" pitchFamily="34" charset="0"/>
                      </a:endParaRPr>
                    </a:p>
                  </a:txBody>
                  <a:tcPr/>
                </a:tc>
                <a:tc>
                  <a:txBody>
                    <a:bodyPr/>
                    <a:lstStyle/>
                    <a:p>
                      <a:pPr algn="ctr"/>
                      <a:r>
                        <a:rPr lang="en-US" sz="1600" noProof="0" dirty="0" smtClean="0">
                          <a:latin typeface="Arial" pitchFamily="34" charset="0"/>
                          <a:cs typeface="Arial" pitchFamily="34" charset="0"/>
                        </a:rPr>
                        <a:t>87</a:t>
                      </a:r>
                      <a:endParaRPr lang="id-ID" sz="16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noProof="0" smtClean="0">
                          <a:latin typeface="Arial" pitchFamily="34" charset="0"/>
                          <a:cs typeface="Arial" pitchFamily="34" charset="0"/>
                        </a:rPr>
                        <a:t>Baik</a:t>
                      </a:r>
                    </a:p>
                  </a:txBody>
                  <a:tcPr/>
                </a:tc>
                <a:tc>
                  <a:txBody>
                    <a:bodyPr/>
                    <a:lstStyle/>
                    <a:p>
                      <a:endParaRPr lang="id-ID" sz="1600" noProof="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4. Disiplin</a:t>
                      </a:r>
                      <a:endParaRPr lang="id-ID" sz="1600" noProof="0" dirty="0">
                        <a:latin typeface="Arial" pitchFamily="34" charset="0"/>
                        <a:cs typeface="Arial" pitchFamily="34" charset="0"/>
                      </a:endParaRPr>
                    </a:p>
                  </a:txBody>
                  <a:tcPr/>
                </a:tc>
                <a:tc>
                  <a:txBody>
                    <a:bodyPr/>
                    <a:lstStyle/>
                    <a:p>
                      <a:pPr algn="ctr"/>
                      <a:r>
                        <a:rPr lang="en-US" sz="1600" noProof="0" dirty="0" smtClean="0">
                          <a:latin typeface="Arial" pitchFamily="34" charset="0"/>
                          <a:cs typeface="Arial" pitchFamily="34" charset="0"/>
                        </a:rPr>
                        <a:t>85</a:t>
                      </a:r>
                      <a:endParaRPr lang="id-ID" sz="16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noProof="0" smtClean="0">
                          <a:latin typeface="Arial" pitchFamily="34" charset="0"/>
                          <a:cs typeface="Arial" pitchFamily="34" charset="0"/>
                        </a:rPr>
                        <a:t>Baik</a:t>
                      </a:r>
                    </a:p>
                  </a:txBody>
                  <a:tcPr/>
                </a:tc>
                <a:tc>
                  <a:txBody>
                    <a:bodyPr/>
                    <a:lstStyle/>
                    <a:p>
                      <a:endParaRPr lang="id-ID" sz="1600" noProof="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5. Kerja sama</a:t>
                      </a:r>
                      <a:endParaRPr lang="id-ID" sz="1600" noProof="0" dirty="0">
                        <a:latin typeface="Arial" pitchFamily="34" charset="0"/>
                        <a:cs typeface="Arial" pitchFamily="34" charset="0"/>
                      </a:endParaRPr>
                    </a:p>
                  </a:txBody>
                  <a:tcPr/>
                </a:tc>
                <a:tc>
                  <a:txBody>
                    <a:bodyPr/>
                    <a:lstStyle/>
                    <a:p>
                      <a:pPr algn="ctr"/>
                      <a:r>
                        <a:rPr lang="en-US" sz="1600" noProof="0" dirty="0" smtClean="0">
                          <a:latin typeface="Arial" pitchFamily="34" charset="0"/>
                          <a:cs typeface="Arial" pitchFamily="34" charset="0"/>
                        </a:rPr>
                        <a:t>86</a:t>
                      </a:r>
                      <a:endParaRPr lang="id-ID" sz="16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noProof="0" dirty="0" smtClean="0">
                          <a:latin typeface="Arial" pitchFamily="34" charset="0"/>
                          <a:cs typeface="Arial" pitchFamily="34" charset="0"/>
                        </a:rPr>
                        <a:t>Baik</a:t>
                      </a:r>
                    </a:p>
                  </a:txBody>
                  <a:tcPr/>
                </a:tc>
                <a:tc>
                  <a:txBody>
                    <a:bodyPr/>
                    <a:lstStyle/>
                    <a:p>
                      <a:endParaRPr lang="id-ID" sz="1600" noProof="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6. Kepemimpinan</a:t>
                      </a:r>
                      <a:endParaRPr lang="id-ID" sz="1600" noProof="0" dirty="0">
                        <a:latin typeface="Arial" pitchFamily="34" charset="0"/>
                        <a:cs typeface="Arial" pitchFamily="34" charset="0"/>
                      </a:endParaRPr>
                    </a:p>
                  </a:txBody>
                  <a:tcPr/>
                </a:tc>
                <a:tc>
                  <a:txBody>
                    <a:bodyPr/>
                    <a:lstStyle/>
                    <a:p>
                      <a:pPr algn="ctr"/>
                      <a:r>
                        <a:rPr lang="id-ID" sz="1600" noProof="0" dirty="0" smtClean="0">
                          <a:latin typeface="Arial" pitchFamily="34" charset="0"/>
                          <a:cs typeface="Arial" pitchFamily="34" charset="0"/>
                        </a:rPr>
                        <a:t>-</a:t>
                      </a:r>
                      <a:endParaRPr lang="id-ID" sz="16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noProof="0" dirty="0" smtClean="0">
                          <a:latin typeface="Arial" pitchFamily="34" charset="0"/>
                          <a:cs typeface="Arial" pitchFamily="34" charset="0"/>
                        </a:rPr>
                        <a:t>-</a:t>
                      </a:r>
                      <a:endParaRPr lang="id-ID" sz="1600" noProof="0" dirty="0" smtClean="0">
                        <a:latin typeface="Arial" pitchFamily="34" charset="0"/>
                        <a:cs typeface="Arial" pitchFamily="34" charset="0"/>
                      </a:endParaRPr>
                    </a:p>
                  </a:txBody>
                  <a:tcPr/>
                </a:tc>
                <a:tc>
                  <a:txBody>
                    <a:bodyPr/>
                    <a:lstStyle/>
                    <a:p>
                      <a:endParaRPr lang="id-ID" sz="1600" noProof="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Jumlah </a:t>
                      </a:r>
                      <a:endParaRPr lang="id-ID" sz="1600" noProof="0" dirty="0">
                        <a:latin typeface="Arial" pitchFamily="34" charset="0"/>
                        <a:cs typeface="Arial" pitchFamily="34" charset="0"/>
                      </a:endParaRPr>
                    </a:p>
                  </a:txBody>
                  <a:tcPr/>
                </a:tc>
                <a:tc>
                  <a:txBody>
                    <a:bodyPr/>
                    <a:lstStyle/>
                    <a:p>
                      <a:pPr algn="ctr"/>
                      <a:r>
                        <a:rPr lang="id-ID" sz="1600" noProof="0" dirty="0" smtClean="0">
                          <a:latin typeface="Arial" pitchFamily="34" charset="0"/>
                          <a:cs typeface="Arial" pitchFamily="34" charset="0"/>
                        </a:rPr>
                        <a:t>4</a:t>
                      </a:r>
                      <a:r>
                        <a:rPr lang="en-US" sz="1600" noProof="0" dirty="0" smtClean="0">
                          <a:latin typeface="Arial" pitchFamily="34" charset="0"/>
                          <a:cs typeface="Arial" pitchFamily="34" charset="0"/>
                        </a:rPr>
                        <a:t>32</a:t>
                      </a:r>
                      <a:endParaRPr lang="id-ID" sz="1600" noProof="0" dirty="0">
                        <a:latin typeface="Arial" pitchFamily="34" charset="0"/>
                        <a:cs typeface="Arial" pitchFamily="34" charset="0"/>
                      </a:endParaRPr>
                    </a:p>
                  </a:txBody>
                  <a:tcPr/>
                </a:tc>
                <a:tc>
                  <a:txBody>
                    <a:bodyPr/>
                    <a:lstStyle/>
                    <a:p>
                      <a:pPr algn="ctr"/>
                      <a:r>
                        <a:rPr lang="en-US" sz="1600" noProof="0" dirty="0" smtClean="0">
                          <a:latin typeface="Arial" pitchFamily="34" charset="0"/>
                          <a:cs typeface="Arial" pitchFamily="34" charset="0"/>
                        </a:rPr>
                        <a:t>-</a:t>
                      </a:r>
                      <a:endParaRPr lang="id-ID" sz="1600" noProof="0" dirty="0">
                        <a:latin typeface="Arial" pitchFamily="34" charset="0"/>
                        <a:cs typeface="Arial" pitchFamily="34" charset="0"/>
                      </a:endParaRPr>
                    </a:p>
                  </a:txBody>
                  <a:tcPr/>
                </a:tc>
                <a:tc>
                  <a:txBody>
                    <a:bodyPr/>
                    <a:lstStyle/>
                    <a:p>
                      <a:endParaRPr lang="id-ID" sz="1600" noProof="0" dirty="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a:txBody>
                    <a:bodyPr/>
                    <a:lstStyle/>
                    <a:p>
                      <a:r>
                        <a:rPr lang="id-ID" sz="1600" noProof="0" dirty="0" smtClean="0">
                          <a:latin typeface="Arial" pitchFamily="34" charset="0"/>
                          <a:cs typeface="Arial" pitchFamily="34" charset="0"/>
                        </a:rPr>
                        <a:t>Nilai rata-rata</a:t>
                      </a:r>
                      <a:endParaRPr lang="id-ID" sz="1600" noProof="0" dirty="0">
                        <a:latin typeface="Arial" pitchFamily="34" charset="0"/>
                        <a:cs typeface="Arial" pitchFamily="34" charset="0"/>
                      </a:endParaRPr>
                    </a:p>
                  </a:txBody>
                  <a:tcPr/>
                </a:tc>
                <a:tc>
                  <a:txBody>
                    <a:bodyPr/>
                    <a:lstStyle/>
                    <a:p>
                      <a:pPr algn="ctr"/>
                      <a:r>
                        <a:rPr lang="id-ID" sz="1600" noProof="0" dirty="0" smtClean="0">
                          <a:latin typeface="Arial" pitchFamily="34" charset="0"/>
                          <a:cs typeface="Arial" pitchFamily="34" charset="0"/>
                        </a:rPr>
                        <a:t>8</a:t>
                      </a:r>
                      <a:r>
                        <a:rPr lang="en-US" sz="1600" noProof="0" dirty="0" smtClean="0">
                          <a:latin typeface="Arial" pitchFamily="34" charset="0"/>
                          <a:cs typeface="Arial" pitchFamily="34" charset="0"/>
                        </a:rPr>
                        <a:t>6,40</a:t>
                      </a:r>
                      <a:endParaRPr lang="id-ID" sz="1600" noProof="0" dirty="0">
                        <a:latin typeface="Arial" pitchFamily="34" charset="0"/>
                        <a:cs typeface="Arial"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d-ID" sz="1600" noProof="0" dirty="0" smtClean="0">
                          <a:latin typeface="Arial" pitchFamily="34" charset="0"/>
                          <a:cs typeface="Arial" pitchFamily="34" charset="0"/>
                        </a:rPr>
                        <a:t>Baik</a:t>
                      </a:r>
                    </a:p>
                  </a:txBody>
                  <a:tcPr/>
                </a:tc>
                <a:tc>
                  <a:txBody>
                    <a:bodyPr/>
                    <a:lstStyle/>
                    <a:p>
                      <a:endParaRPr lang="id-ID" sz="1600" noProof="0" dirty="0">
                        <a:latin typeface="Arial" pitchFamily="34" charset="0"/>
                        <a:cs typeface="Arial" pitchFamily="34" charset="0"/>
                      </a:endParaRPr>
                    </a:p>
                  </a:txBody>
                  <a:tcPr/>
                </a:tc>
              </a:tr>
              <a:tr h="358774">
                <a:tc vMerge="1">
                  <a:txBody>
                    <a:bodyPr/>
                    <a:lstStyle/>
                    <a:p>
                      <a:endParaRPr lang="en-US"/>
                    </a:p>
                  </a:txBody>
                  <a:tcPr/>
                </a:tc>
                <a:tc vMerge="1">
                  <a:txBody>
                    <a:bodyPr/>
                    <a:lstStyle/>
                    <a:p>
                      <a:endParaRPr lang="en-US" dirty="0"/>
                    </a:p>
                  </a:txBody>
                  <a:tcPr/>
                </a:tc>
                <a:tc gridSpan="3">
                  <a:txBody>
                    <a:bodyPr/>
                    <a:lstStyle/>
                    <a:p>
                      <a:r>
                        <a:rPr lang="id-ID" sz="1600" noProof="0" dirty="0" smtClean="0">
                          <a:latin typeface="Arial" pitchFamily="34" charset="0"/>
                          <a:cs typeface="Arial" pitchFamily="34" charset="0"/>
                        </a:rPr>
                        <a:t>Nilai Perilaku Kerja                </a:t>
                      </a:r>
                      <a:r>
                        <a:rPr lang="id-ID" sz="1800" b="1" noProof="0" dirty="0" smtClean="0">
                          <a:latin typeface="Arial" pitchFamily="34" charset="0"/>
                          <a:cs typeface="Arial" pitchFamily="34" charset="0"/>
                        </a:rPr>
                        <a:t>8</a:t>
                      </a:r>
                      <a:r>
                        <a:rPr lang="en-US" sz="1800" b="1" noProof="0" dirty="0" smtClean="0">
                          <a:latin typeface="Arial" pitchFamily="34" charset="0"/>
                          <a:cs typeface="Arial" pitchFamily="34" charset="0"/>
                        </a:rPr>
                        <a:t>6,40</a:t>
                      </a:r>
                      <a:r>
                        <a:rPr lang="id-ID" sz="1800" b="1" noProof="0" dirty="0" smtClean="0">
                          <a:latin typeface="Arial" pitchFamily="34" charset="0"/>
                          <a:cs typeface="Arial" pitchFamily="34" charset="0"/>
                        </a:rPr>
                        <a:t> x 40 %</a:t>
                      </a:r>
                      <a:endParaRPr lang="id-ID" sz="1800" b="1" noProof="0" dirty="0">
                        <a:latin typeface="Arial"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a:txBody>
                    <a:bodyPr/>
                    <a:lstStyle/>
                    <a:p>
                      <a:pPr algn="ctr"/>
                      <a:r>
                        <a:rPr lang="id-ID" sz="1800" b="1" noProof="0" dirty="0" smtClean="0">
                          <a:latin typeface="Arial" pitchFamily="34" charset="0"/>
                          <a:cs typeface="Arial" pitchFamily="34" charset="0"/>
                        </a:rPr>
                        <a:t>34</a:t>
                      </a:r>
                      <a:r>
                        <a:rPr lang="en-US" sz="1800" b="1" noProof="0" dirty="0" smtClean="0">
                          <a:latin typeface="Arial" pitchFamily="34" charset="0"/>
                          <a:cs typeface="Arial" pitchFamily="34" charset="0"/>
                        </a:rPr>
                        <a:t>,56</a:t>
                      </a:r>
                      <a:endParaRPr lang="id-ID" sz="1800" b="1" noProof="0" dirty="0">
                        <a:latin typeface="Arial" pitchFamily="34" charset="0"/>
                        <a:cs typeface="Arial" pitchFamily="34" charset="0"/>
                      </a:endParaRPr>
                    </a:p>
                  </a:txBody>
                  <a:tcPr/>
                </a:tc>
              </a:tr>
              <a:tr h="627854">
                <a:tc>
                  <a:txBody>
                    <a:bodyPr/>
                    <a:lstStyle/>
                    <a:p>
                      <a:endParaRPr lang="id-ID" noProof="0">
                        <a:latin typeface="Arial Narrow" pitchFamily="34" charset="0"/>
                      </a:endParaRPr>
                    </a:p>
                  </a:txBody>
                  <a:tcPr/>
                </a:tc>
                <a:tc gridSpan="4">
                  <a:txBody>
                    <a:bodyPr/>
                    <a:lstStyle/>
                    <a:p>
                      <a:r>
                        <a:rPr lang="id-ID" sz="1800" b="1" noProof="0" dirty="0" smtClean="0">
                          <a:latin typeface="Arial" pitchFamily="34" charset="0"/>
                          <a:cs typeface="Arial" pitchFamily="34" charset="0"/>
                        </a:rPr>
                        <a:t>NILAI PRESTASI KERJA</a:t>
                      </a:r>
                      <a:endParaRPr lang="id-ID" sz="1800" b="1" noProof="0" dirty="0">
                        <a:latin typeface="Arial" pitchFamily="34" charset="0"/>
                        <a:cs typeface="Arial" pitchFamily="34" charset="0"/>
                      </a:endParaRP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id-ID" sz="1800" b="1" noProof="0" dirty="0" smtClean="0">
                          <a:latin typeface="Arial" pitchFamily="34" charset="0"/>
                          <a:cs typeface="Arial" pitchFamily="34" charset="0"/>
                        </a:rPr>
                        <a:t>8</a:t>
                      </a:r>
                      <a:r>
                        <a:rPr lang="en-US" sz="1800" b="1" noProof="0" dirty="0" smtClean="0">
                          <a:latin typeface="Arial" pitchFamily="34" charset="0"/>
                          <a:cs typeface="Arial" pitchFamily="34" charset="0"/>
                        </a:rPr>
                        <a:t>5,56</a:t>
                      </a:r>
                      <a:endParaRPr lang="id-ID" sz="1800" b="1" noProof="0" dirty="0" smtClean="0">
                        <a:latin typeface="Arial" pitchFamily="34" charset="0"/>
                        <a:cs typeface="Arial" pitchFamily="34" charset="0"/>
                      </a:endParaRPr>
                    </a:p>
                    <a:p>
                      <a:pPr algn="ctr"/>
                      <a:r>
                        <a:rPr lang="id-ID" sz="1800" b="1" noProof="0" dirty="0" smtClean="0">
                          <a:latin typeface="Arial" pitchFamily="34" charset="0"/>
                          <a:cs typeface="Arial" pitchFamily="34" charset="0"/>
                        </a:rPr>
                        <a:t>(Baik)</a:t>
                      </a:r>
                      <a:endParaRPr lang="id-ID" sz="1800" b="1" noProof="0" dirty="0">
                        <a:latin typeface="Arial" pitchFamily="34" charset="0"/>
                        <a:cs typeface="Arial" pitchFamily="34" charset="0"/>
                      </a:endParaRPr>
                    </a:p>
                  </a:txBody>
                  <a:tcPr/>
                </a:tc>
              </a:tr>
              <a:tr h="1166015">
                <a:tc gridSpan="6">
                  <a:txBody>
                    <a:bodyPr/>
                    <a:lstStyle/>
                    <a:p>
                      <a:r>
                        <a:rPr lang="id-ID" noProof="0" dirty="0" smtClean="0">
                          <a:latin typeface="Arial" pitchFamily="34" charset="0"/>
                          <a:cs typeface="Arial" pitchFamily="34" charset="0"/>
                        </a:rPr>
                        <a:t>5. </a:t>
                      </a:r>
                      <a:r>
                        <a:rPr lang="id-ID" sz="1600" noProof="0" dirty="0" smtClean="0">
                          <a:latin typeface="Arial" pitchFamily="34" charset="0"/>
                          <a:cs typeface="Arial" pitchFamily="34" charset="0"/>
                        </a:rPr>
                        <a:t>KEBERATAN</a:t>
                      </a:r>
                      <a:r>
                        <a:rPr lang="id-ID" sz="1600" baseline="0" noProof="0" dirty="0" smtClean="0">
                          <a:latin typeface="Arial" pitchFamily="34" charset="0"/>
                          <a:cs typeface="Arial" pitchFamily="34" charset="0"/>
                        </a:rPr>
                        <a:t> DARI P</a:t>
                      </a:r>
                      <a:r>
                        <a:rPr lang="en-US" sz="1600" baseline="0" noProof="0" dirty="0" smtClean="0">
                          <a:latin typeface="Arial" pitchFamily="34" charset="0"/>
                          <a:cs typeface="Arial" pitchFamily="34" charset="0"/>
                        </a:rPr>
                        <a:t>EGAWAI NEGERI SIPIL</a:t>
                      </a:r>
                    </a:p>
                    <a:p>
                      <a:pPr>
                        <a:tabLst>
                          <a:tab pos="261938" algn="l"/>
                        </a:tabLst>
                      </a:pPr>
                      <a:r>
                        <a:rPr lang="en-US" sz="1600" baseline="0" noProof="0" dirty="0" smtClean="0">
                          <a:latin typeface="Arial" pitchFamily="34" charset="0"/>
                          <a:cs typeface="Arial" pitchFamily="34" charset="0"/>
                        </a:rPr>
                        <a:t>	</a:t>
                      </a:r>
                      <a:r>
                        <a:rPr lang="id-ID" sz="1600" baseline="0" noProof="0" dirty="0" smtClean="0">
                          <a:latin typeface="Arial" pitchFamily="34" charset="0"/>
                          <a:cs typeface="Arial" pitchFamily="34" charset="0"/>
                        </a:rPr>
                        <a:t>YANG DINILAI (APABILA ADA)</a:t>
                      </a:r>
                    </a:p>
                    <a:p>
                      <a:endParaRPr lang="en-US" sz="1600" baseline="0" noProof="0" dirty="0" smtClean="0">
                        <a:latin typeface="Arial" pitchFamily="34" charset="0"/>
                        <a:cs typeface="Arial" pitchFamily="34" charset="0"/>
                      </a:endParaRPr>
                    </a:p>
                    <a:p>
                      <a:endParaRPr lang="en-US" sz="1600" baseline="0" noProof="0" dirty="0" smtClean="0">
                        <a:latin typeface="Arial" pitchFamily="34" charset="0"/>
                        <a:cs typeface="Arial" pitchFamily="34" charset="0"/>
                      </a:endParaRPr>
                    </a:p>
                    <a:p>
                      <a:endParaRPr lang="id-ID" sz="1600" baseline="0" noProof="0" dirty="0" smtClean="0">
                        <a:latin typeface="Arial" pitchFamily="34" charset="0"/>
                        <a:cs typeface="Arial" pitchFamily="34" charset="0"/>
                      </a:endParaRPr>
                    </a:p>
                    <a:p>
                      <a:r>
                        <a:rPr lang="id-ID" sz="1600" baseline="0" noProof="0" dirty="0" smtClean="0">
                          <a:latin typeface="Arial" pitchFamily="34" charset="0"/>
                          <a:cs typeface="Arial" pitchFamily="34" charset="0"/>
                        </a:rPr>
                        <a:t>                                                                                            Tanggal, ………………..</a:t>
                      </a:r>
                      <a:r>
                        <a:rPr lang="id-ID" sz="1600" noProof="0" dirty="0" smtClean="0">
                          <a:latin typeface="Arial" pitchFamily="34" charset="0"/>
                          <a:cs typeface="Arial" pitchFamily="34" charset="0"/>
                        </a:rPr>
                        <a:t>                               </a:t>
                      </a:r>
                      <a:endParaRPr lang="id-ID" sz="1600" noProof="0" dirty="0">
                        <a:latin typeface="Arial" pitchFamily="34" charset="0"/>
                        <a:cs typeface="Arial"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28600" y="304798"/>
          <a:ext cx="8610600" cy="6505452"/>
        </p:xfrm>
        <a:graphic>
          <a:graphicData uri="http://schemas.openxmlformats.org/drawingml/2006/table">
            <a:tbl>
              <a:tblPr firstRow="1" bandRow="1">
                <a:tableStyleId>{5C22544A-7EE6-4342-B048-85BDC9FD1C3A}</a:tableStyleId>
              </a:tblPr>
              <a:tblGrid>
                <a:gridCol w="8610600"/>
              </a:tblGrid>
              <a:tr h="1092456">
                <a:tc>
                  <a:txBody>
                    <a:bodyPr/>
                    <a:lstStyle/>
                    <a:p>
                      <a:r>
                        <a:rPr lang="id-ID" sz="1600" b="0" noProof="0" dirty="0" smtClean="0">
                          <a:latin typeface="Arial" pitchFamily="34" charset="0"/>
                          <a:cs typeface="Arial" pitchFamily="34" charset="0"/>
                        </a:rPr>
                        <a:t>6.</a:t>
                      </a:r>
                      <a:r>
                        <a:rPr lang="id-ID" sz="1600" noProof="0" dirty="0" smtClean="0">
                          <a:latin typeface="Arial" pitchFamily="34" charset="0"/>
                          <a:cs typeface="Arial" pitchFamily="34" charset="0"/>
                        </a:rPr>
                        <a:t> </a:t>
                      </a:r>
                      <a:r>
                        <a:rPr lang="id-ID" sz="1600" b="0" noProof="0" dirty="0" smtClean="0">
                          <a:latin typeface="Arial" pitchFamily="34" charset="0"/>
                          <a:cs typeface="Arial" pitchFamily="34" charset="0"/>
                        </a:rPr>
                        <a:t>TANGGAPAN PEJABAT</a:t>
                      </a:r>
                      <a:r>
                        <a:rPr lang="id-ID" sz="1600" b="0" baseline="0" noProof="0" dirty="0" smtClean="0">
                          <a:latin typeface="Arial" pitchFamily="34" charset="0"/>
                          <a:cs typeface="Arial" pitchFamily="34" charset="0"/>
                        </a:rPr>
                        <a:t> PENILAI ATAS KEBERATAN</a:t>
                      </a:r>
                    </a:p>
                    <a:p>
                      <a:endParaRPr lang="en-US" sz="1600" b="0" baseline="0" noProof="0" dirty="0" smtClean="0">
                        <a:latin typeface="Arial" pitchFamily="34" charset="0"/>
                        <a:cs typeface="Arial" pitchFamily="34" charset="0"/>
                      </a:endParaRPr>
                    </a:p>
                    <a:p>
                      <a:endParaRPr lang="id-ID" sz="1600" b="0" baseline="0" noProof="0" dirty="0" smtClean="0">
                        <a:latin typeface="Arial" pitchFamily="34" charset="0"/>
                        <a:cs typeface="Arial" pitchFamily="34" charset="0"/>
                      </a:endParaRPr>
                    </a:p>
                    <a:p>
                      <a:r>
                        <a:rPr lang="id-ID" sz="1600" b="0" baseline="0" noProof="0" dirty="0" smtClean="0">
                          <a:latin typeface="Arial" pitchFamily="34" charset="0"/>
                          <a:cs typeface="Arial" pitchFamily="34" charset="0"/>
                        </a:rPr>
                        <a:t>                                                                                    Tanggal, ………………………</a:t>
                      </a:r>
                      <a:endParaRPr lang="id-ID" sz="1600" b="0" noProof="0" dirty="0">
                        <a:latin typeface="Arial" pitchFamily="34" charset="0"/>
                        <a:cs typeface="Arial" pitchFamily="34" charset="0"/>
                      </a:endParaRPr>
                    </a:p>
                  </a:txBody>
                  <a:tcPr/>
                </a:tc>
              </a:tr>
              <a:tr h="1092456">
                <a:tc>
                  <a:txBody>
                    <a:bodyPr/>
                    <a:lstStyle/>
                    <a:p>
                      <a:r>
                        <a:rPr lang="id-ID" sz="1600" noProof="0" dirty="0" smtClean="0">
                          <a:latin typeface="Arial" pitchFamily="34" charset="0"/>
                          <a:cs typeface="Arial" pitchFamily="34" charset="0"/>
                        </a:rPr>
                        <a:t>7. KEPUTUSAN ATASAN PEJABAT PENILAI ATAS KEBERATAN</a:t>
                      </a:r>
                    </a:p>
                    <a:p>
                      <a:endParaRPr lang="en-US" sz="1600" noProof="0" dirty="0" smtClean="0">
                        <a:latin typeface="Arial" pitchFamily="34" charset="0"/>
                        <a:cs typeface="Arial" pitchFamily="34" charset="0"/>
                      </a:endParaRPr>
                    </a:p>
                    <a:p>
                      <a:endParaRPr lang="id-ID" sz="1600" noProof="0" dirty="0" smtClean="0">
                        <a:latin typeface="Arial" pitchFamily="34" charset="0"/>
                        <a:cs typeface="Arial" pitchFamily="34" charset="0"/>
                      </a:endParaRPr>
                    </a:p>
                    <a:p>
                      <a:r>
                        <a:rPr lang="id-ID" sz="1600" noProof="0" dirty="0" smtClean="0">
                          <a:latin typeface="Arial" pitchFamily="34" charset="0"/>
                          <a:cs typeface="Arial" pitchFamily="34" charset="0"/>
                        </a:rPr>
                        <a:t>                                                                                    Tanggal,</a:t>
                      </a:r>
                      <a:r>
                        <a:rPr lang="id-ID" sz="1600" baseline="0" noProof="0" dirty="0" smtClean="0">
                          <a:latin typeface="Arial" pitchFamily="34" charset="0"/>
                          <a:cs typeface="Arial" pitchFamily="34" charset="0"/>
                        </a:rPr>
                        <a:t> </a:t>
                      </a:r>
                      <a:r>
                        <a:rPr lang="en-US" sz="1600" baseline="0" noProof="0" dirty="0" smtClean="0">
                          <a:latin typeface="Arial" pitchFamily="34" charset="0"/>
                          <a:cs typeface="Arial" pitchFamily="34" charset="0"/>
                        </a:rPr>
                        <a:t>…</a:t>
                      </a:r>
                      <a:r>
                        <a:rPr lang="id-ID" sz="1600" baseline="0" noProof="0" dirty="0" smtClean="0">
                          <a:latin typeface="Arial" pitchFamily="34" charset="0"/>
                          <a:cs typeface="Arial" pitchFamily="34" charset="0"/>
                        </a:rPr>
                        <a:t>…………………….</a:t>
                      </a:r>
                      <a:endParaRPr lang="id-ID" sz="1600" noProof="0" dirty="0">
                        <a:latin typeface="Arial" pitchFamily="34" charset="0"/>
                        <a:cs typeface="Arial" pitchFamily="34" charset="0"/>
                      </a:endParaRPr>
                    </a:p>
                  </a:txBody>
                  <a:tcPr/>
                </a:tc>
              </a:tr>
              <a:tr h="1402108">
                <a:tc>
                  <a:txBody>
                    <a:bodyPr/>
                    <a:lstStyle/>
                    <a:p>
                      <a:pPr marL="5037138" marR="0" indent="-228600" algn="just">
                        <a:lnSpc>
                          <a:spcPct val="115000"/>
                        </a:lnSpc>
                        <a:spcBef>
                          <a:spcPts val="0"/>
                        </a:spcBef>
                        <a:spcAft>
                          <a:spcPts val="0"/>
                        </a:spcAft>
                        <a:buAutoNum type="arabicPeriod" startAt="8"/>
                      </a:pPr>
                      <a:r>
                        <a:rPr lang="id-ID" sz="1400" noProof="0" dirty="0" smtClean="0">
                          <a:latin typeface="Arial" pitchFamily="34" charset="0"/>
                          <a:ea typeface="Times New Roman"/>
                          <a:cs typeface="Arial" pitchFamily="34" charset="0"/>
                        </a:rPr>
                        <a:t>DIBUAT TANGGAL, 31 Desember 2014</a:t>
                      </a:r>
                      <a:endParaRPr lang="en-US" sz="1400" noProof="0" dirty="0" smtClean="0">
                        <a:latin typeface="Arial" pitchFamily="34" charset="0"/>
                        <a:ea typeface="Times New Roman"/>
                        <a:cs typeface="Arial" pitchFamily="34" charset="0"/>
                      </a:endParaRPr>
                    </a:p>
                    <a:p>
                      <a:pPr marL="5089525" marR="0" indent="0" algn="just">
                        <a:lnSpc>
                          <a:spcPct val="115000"/>
                        </a:lnSpc>
                        <a:spcBef>
                          <a:spcPts val="0"/>
                        </a:spcBef>
                        <a:spcAft>
                          <a:spcPts val="0"/>
                        </a:spcAft>
                        <a:buNone/>
                      </a:pPr>
                      <a:r>
                        <a:rPr lang="en-US" sz="1400" noProof="0" dirty="0" smtClean="0">
                          <a:latin typeface="Arial" pitchFamily="34" charset="0"/>
                          <a:ea typeface="Times New Roman"/>
                          <a:cs typeface="Arial" pitchFamily="34" charset="0"/>
                        </a:rPr>
                        <a:t>                </a:t>
                      </a:r>
                      <a:r>
                        <a:rPr lang="id-ID" sz="1400" noProof="0" dirty="0" smtClean="0">
                          <a:latin typeface="Arial" pitchFamily="34" charset="0"/>
                          <a:ea typeface="Times New Roman"/>
                          <a:cs typeface="Arial" pitchFamily="34" charset="0"/>
                        </a:rPr>
                        <a:t>PEJABAT  PENILAI,</a:t>
                      </a:r>
                      <a:endParaRPr lang="en-US" sz="1400" noProof="0" dirty="0" smtClean="0">
                        <a:latin typeface="Arial" pitchFamily="34" charset="0"/>
                        <a:ea typeface="Times New Roman"/>
                        <a:cs typeface="Arial" pitchFamily="34" charset="0"/>
                      </a:endParaRPr>
                    </a:p>
                    <a:p>
                      <a:pPr marL="5089525" marR="0" indent="0" algn="just">
                        <a:lnSpc>
                          <a:spcPct val="115000"/>
                        </a:lnSpc>
                        <a:spcBef>
                          <a:spcPts val="0"/>
                        </a:spcBef>
                        <a:spcAft>
                          <a:spcPts val="0"/>
                        </a:spcAft>
                      </a:pPr>
                      <a:endParaRPr lang="en-US" sz="1400" noProof="0" dirty="0" smtClean="0">
                        <a:latin typeface="Arial" pitchFamily="34" charset="0"/>
                        <a:ea typeface="Times New Roman"/>
                        <a:cs typeface="Arial" pitchFamily="34" charset="0"/>
                      </a:endParaRPr>
                    </a:p>
                    <a:p>
                      <a:pPr marL="5089525" marR="0" indent="0" algn="just">
                        <a:lnSpc>
                          <a:spcPct val="115000"/>
                        </a:lnSpc>
                        <a:spcBef>
                          <a:spcPts val="0"/>
                        </a:spcBef>
                        <a:spcAft>
                          <a:spcPts val="0"/>
                        </a:spcAft>
                      </a:pPr>
                      <a:endParaRPr lang="id-ID" sz="1400" noProof="0" dirty="0" smtClean="0">
                        <a:latin typeface="Arial" pitchFamily="34" charset="0"/>
                        <a:ea typeface="Times New Roman"/>
                        <a:cs typeface="Arial" pitchFamily="34" charset="0"/>
                      </a:endParaRPr>
                    </a:p>
                    <a:p>
                      <a:pPr marL="5089525" marR="0" indent="0" algn="just">
                        <a:spcBef>
                          <a:spcPts val="0"/>
                        </a:spcBef>
                        <a:spcAft>
                          <a:spcPts val="0"/>
                        </a:spcAft>
                      </a:pPr>
                      <a:r>
                        <a:rPr lang="en-US" sz="1400" u="none" baseline="0" noProof="0" dirty="0" smtClean="0">
                          <a:latin typeface="Arial" pitchFamily="34" charset="0"/>
                          <a:ea typeface="Times New Roman"/>
                          <a:cs typeface="Arial" pitchFamily="34" charset="0"/>
                        </a:rPr>
                        <a:t>           </a:t>
                      </a:r>
                      <a:r>
                        <a:rPr lang="en-US" sz="1400" u="sng" baseline="0" noProof="0" dirty="0" err="1" smtClean="0">
                          <a:latin typeface="Arial" pitchFamily="34" charset="0"/>
                          <a:ea typeface="Times New Roman"/>
                          <a:cs typeface="Arial" pitchFamily="34" charset="0"/>
                        </a:rPr>
                        <a:t>Haryono</a:t>
                      </a:r>
                      <a:r>
                        <a:rPr lang="en-US" sz="1400" u="sng" baseline="0" noProof="0" dirty="0" smtClean="0">
                          <a:latin typeface="Arial" pitchFamily="34" charset="0"/>
                          <a:ea typeface="Times New Roman"/>
                          <a:cs typeface="Arial" pitchFamily="34" charset="0"/>
                        </a:rPr>
                        <a:t> </a:t>
                      </a:r>
                      <a:r>
                        <a:rPr lang="en-US" sz="1400" u="sng" baseline="0" noProof="0" dirty="0" err="1" smtClean="0">
                          <a:latin typeface="Arial" pitchFamily="34" charset="0"/>
                          <a:ea typeface="Times New Roman"/>
                          <a:cs typeface="Arial" pitchFamily="34" charset="0"/>
                        </a:rPr>
                        <a:t>Dwianto</a:t>
                      </a:r>
                      <a:r>
                        <a:rPr lang="en-US" sz="1400" u="sng" baseline="0" noProof="0" dirty="0" smtClean="0">
                          <a:latin typeface="Arial" pitchFamily="34" charset="0"/>
                          <a:ea typeface="Times New Roman"/>
                          <a:cs typeface="Arial" pitchFamily="34" charset="0"/>
                        </a:rPr>
                        <a:t>, SH,MH</a:t>
                      </a:r>
                      <a:r>
                        <a:rPr lang="id-ID" sz="1400" u="sng" noProof="0" dirty="0" smtClean="0">
                          <a:latin typeface="Arial" pitchFamily="34" charset="0"/>
                          <a:ea typeface="Times New Roman"/>
                          <a:cs typeface="Arial" pitchFamily="34" charset="0"/>
                        </a:rPr>
                        <a:t> </a:t>
                      </a:r>
                    </a:p>
                    <a:p>
                      <a:pPr marL="5089525" marR="0" indent="0" algn="just">
                        <a:lnSpc>
                          <a:spcPct val="115000"/>
                        </a:lnSpc>
                        <a:spcBef>
                          <a:spcPts val="0"/>
                        </a:spcBef>
                        <a:spcAft>
                          <a:spcPts val="0"/>
                        </a:spcAft>
                      </a:pPr>
                      <a:r>
                        <a:rPr lang="en-US" sz="1400" noProof="0" dirty="0" smtClean="0">
                          <a:latin typeface="Arial" pitchFamily="34" charset="0"/>
                          <a:ea typeface="Times New Roman"/>
                          <a:cs typeface="Arial" pitchFamily="34" charset="0"/>
                        </a:rPr>
                        <a:t>      </a:t>
                      </a:r>
                      <a:r>
                        <a:rPr lang="id-ID" sz="1400" noProof="0" dirty="0" smtClean="0">
                          <a:latin typeface="Arial" pitchFamily="34" charset="0"/>
                          <a:ea typeface="Times New Roman"/>
                          <a:cs typeface="Arial" pitchFamily="34" charset="0"/>
                        </a:rPr>
                        <a:t>NIP. 19</a:t>
                      </a:r>
                      <a:r>
                        <a:rPr lang="en-US" sz="1400" noProof="0" dirty="0" smtClean="0">
                          <a:latin typeface="Arial" pitchFamily="34" charset="0"/>
                          <a:ea typeface="Times New Roman"/>
                          <a:cs typeface="Arial" pitchFamily="34" charset="0"/>
                        </a:rPr>
                        <a:t>650405</a:t>
                      </a:r>
                      <a:r>
                        <a:rPr lang="en-US" sz="1400" baseline="0" noProof="0" dirty="0" smtClean="0">
                          <a:latin typeface="Arial" pitchFamily="34" charset="0"/>
                          <a:ea typeface="Times New Roman"/>
                          <a:cs typeface="Arial" pitchFamily="34" charset="0"/>
                        </a:rPr>
                        <a:t> 198804 1 099</a:t>
                      </a:r>
                      <a:endParaRPr lang="id-ID" sz="1400" noProof="0" dirty="0">
                        <a:latin typeface="Arial" pitchFamily="34" charset="0"/>
                        <a:ea typeface="Times New Roman"/>
                        <a:cs typeface="Arial" pitchFamily="34" charset="0"/>
                      </a:endParaRPr>
                    </a:p>
                  </a:txBody>
                  <a:tcPr marL="68580" marR="68580" marT="0" marB="0"/>
                </a:tc>
              </a:tr>
              <a:tr h="1402108">
                <a:tc>
                  <a:txBody>
                    <a:bodyPr/>
                    <a:lstStyle/>
                    <a:p>
                      <a:pPr marL="0" marR="0" algn="just">
                        <a:lnSpc>
                          <a:spcPct val="115000"/>
                        </a:lnSpc>
                        <a:spcBef>
                          <a:spcPts val="0"/>
                        </a:spcBef>
                        <a:spcAft>
                          <a:spcPts val="0"/>
                        </a:spcAft>
                      </a:pPr>
                      <a:r>
                        <a:rPr lang="en-US" sz="1400" noProof="0" dirty="0" smtClean="0">
                          <a:latin typeface="Arial" pitchFamily="34" charset="0"/>
                          <a:ea typeface="Times New Roman"/>
                          <a:cs typeface="Arial" pitchFamily="34" charset="0"/>
                        </a:rPr>
                        <a:t>9</a:t>
                      </a:r>
                      <a:r>
                        <a:rPr lang="id-ID" sz="1400" noProof="0" dirty="0" smtClean="0">
                          <a:latin typeface="Arial" pitchFamily="34" charset="0"/>
                          <a:ea typeface="Times New Roman"/>
                          <a:cs typeface="Arial" pitchFamily="34" charset="0"/>
                        </a:rPr>
                        <a:t>. DITERIMA TANGGAL, 5 Januari 2015 </a:t>
                      </a:r>
                    </a:p>
                    <a:p>
                      <a:pPr marL="0" marR="0" algn="just">
                        <a:lnSpc>
                          <a:spcPct val="115000"/>
                        </a:lnSpc>
                        <a:spcBef>
                          <a:spcPts val="0"/>
                        </a:spcBef>
                        <a:spcAft>
                          <a:spcPts val="0"/>
                        </a:spcAft>
                      </a:pPr>
                      <a:r>
                        <a:rPr lang="id-ID" sz="1400" noProof="0" dirty="0" smtClean="0">
                          <a:latin typeface="Arial" pitchFamily="34" charset="0"/>
                          <a:ea typeface="Times New Roman"/>
                          <a:cs typeface="Arial" pitchFamily="34" charset="0"/>
                        </a:rPr>
                        <a:t>          PEGAWAI NEGERI SIPIL YANG</a:t>
                      </a:r>
                      <a:r>
                        <a:rPr lang="en-US" sz="1400" baseline="0" noProof="0" dirty="0" smtClean="0">
                          <a:latin typeface="Arial" pitchFamily="34" charset="0"/>
                          <a:ea typeface="Times New Roman"/>
                          <a:cs typeface="Arial" pitchFamily="34" charset="0"/>
                        </a:rPr>
                        <a:t> </a:t>
                      </a:r>
                      <a:r>
                        <a:rPr lang="id-ID" sz="1400" noProof="0" dirty="0" smtClean="0">
                          <a:latin typeface="Arial" pitchFamily="34" charset="0"/>
                          <a:ea typeface="Times New Roman"/>
                          <a:cs typeface="Arial" pitchFamily="34" charset="0"/>
                        </a:rPr>
                        <a:t>DINILAI,</a:t>
                      </a:r>
                      <a:endParaRPr lang="en-US" sz="1400" noProof="0" dirty="0" smtClean="0">
                        <a:latin typeface="Arial" pitchFamily="34" charset="0"/>
                        <a:ea typeface="Times New Roman"/>
                        <a:cs typeface="Arial" pitchFamily="34" charset="0"/>
                      </a:endParaRPr>
                    </a:p>
                    <a:p>
                      <a:pPr marL="0" marR="0" algn="just">
                        <a:lnSpc>
                          <a:spcPct val="115000"/>
                        </a:lnSpc>
                        <a:spcBef>
                          <a:spcPts val="0"/>
                        </a:spcBef>
                        <a:spcAft>
                          <a:spcPts val="0"/>
                        </a:spcAft>
                      </a:pPr>
                      <a:endParaRPr lang="en-US" sz="1400" noProof="0" dirty="0" smtClean="0">
                        <a:latin typeface="Arial" pitchFamily="34" charset="0"/>
                        <a:ea typeface="Times New Roman"/>
                        <a:cs typeface="Arial" pitchFamily="34" charset="0"/>
                      </a:endParaRPr>
                    </a:p>
                    <a:p>
                      <a:pPr marL="0" marR="0" algn="just">
                        <a:lnSpc>
                          <a:spcPct val="115000"/>
                        </a:lnSpc>
                        <a:spcBef>
                          <a:spcPts val="0"/>
                        </a:spcBef>
                        <a:spcAft>
                          <a:spcPts val="0"/>
                        </a:spcAft>
                      </a:pPr>
                      <a:endParaRPr lang="id-ID" sz="1400" noProof="0" dirty="0" smtClean="0">
                        <a:latin typeface="Arial" pitchFamily="34" charset="0"/>
                        <a:ea typeface="Times New Roman"/>
                        <a:cs typeface="Arial" pitchFamily="34" charset="0"/>
                      </a:endParaRPr>
                    </a:p>
                    <a:p>
                      <a:pPr marL="0" marR="0" algn="just">
                        <a:spcBef>
                          <a:spcPts val="0"/>
                        </a:spcBef>
                        <a:spcAft>
                          <a:spcPts val="0"/>
                        </a:spcAft>
                      </a:pPr>
                      <a:r>
                        <a:rPr lang="id-ID" sz="1400" u="none" noProof="0" dirty="0" smtClean="0">
                          <a:latin typeface="Arial" pitchFamily="34" charset="0"/>
                          <a:ea typeface="Times New Roman"/>
                          <a:cs typeface="Arial" pitchFamily="34" charset="0"/>
                        </a:rPr>
                        <a:t>                      </a:t>
                      </a:r>
                      <a:r>
                        <a:rPr lang="en-US" sz="1400" u="sng" noProof="0" dirty="0" smtClean="0">
                          <a:latin typeface="Arial" pitchFamily="34" charset="0"/>
                          <a:ea typeface="Times New Roman"/>
                          <a:cs typeface="Arial" pitchFamily="34" charset="0"/>
                        </a:rPr>
                        <a:t>Ahmad Anis, SH</a:t>
                      </a:r>
                      <a:endParaRPr lang="id-ID" sz="1400" u="sng" noProof="0" dirty="0" smtClean="0">
                        <a:latin typeface="Arial" pitchFamily="34" charset="0"/>
                        <a:ea typeface="Times New Roman"/>
                        <a:cs typeface="Arial" pitchFamily="34" charset="0"/>
                      </a:endParaRPr>
                    </a:p>
                    <a:p>
                      <a:pPr marL="0" marR="0" algn="just">
                        <a:lnSpc>
                          <a:spcPct val="115000"/>
                        </a:lnSpc>
                        <a:spcBef>
                          <a:spcPts val="0"/>
                        </a:spcBef>
                        <a:spcAft>
                          <a:spcPts val="0"/>
                        </a:spcAft>
                      </a:pPr>
                      <a:r>
                        <a:rPr lang="id-ID" sz="1400" noProof="0" dirty="0" smtClean="0">
                          <a:latin typeface="Arial" pitchFamily="34" charset="0"/>
                          <a:ea typeface="Times New Roman"/>
                          <a:cs typeface="Arial" pitchFamily="34" charset="0"/>
                        </a:rPr>
                        <a:t>           NIP. </a:t>
                      </a:r>
                      <a:r>
                        <a:rPr lang="en-US" sz="1400" noProof="0" dirty="0" smtClean="0">
                          <a:latin typeface="Arial" pitchFamily="34" charset="0"/>
                          <a:ea typeface="Times New Roman"/>
                          <a:cs typeface="Arial" pitchFamily="34" charset="0"/>
                        </a:rPr>
                        <a:t>19820308 200912 1 001</a:t>
                      </a:r>
                      <a:endParaRPr lang="id-ID" sz="1400" noProof="0" dirty="0">
                        <a:latin typeface="Arial" pitchFamily="34" charset="0"/>
                        <a:ea typeface="Times New Roman"/>
                        <a:cs typeface="Arial" pitchFamily="34" charset="0"/>
                      </a:endParaRPr>
                    </a:p>
                  </a:txBody>
                  <a:tcPr marL="68580" marR="68580" marT="0" marB="0"/>
                </a:tc>
              </a:tr>
              <a:tr h="1335473">
                <a:tc>
                  <a:txBody>
                    <a:bodyPr/>
                    <a:lstStyle/>
                    <a:p>
                      <a:pPr marL="4746625" marR="0" indent="1588" algn="just">
                        <a:lnSpc>
                          <a:spcPct val="115000"/>
                        </a:lnSpc>
                        <a:spcBef>
                          <a:spcPts val="0"/>
                        </a:spcBef>
                        <a:spcAft>
                          <a:spcPts val="0"/>
                        </a:spcAft>
                        <a:tabLst>
                          <a:tab pos="881380" algn="l"/>
                        </a:tabLst>
                      </a:pPr>
                      <a:r>
                        <a:rPr lang="id-ID" sz="1400" noProof="0" dirty="0" smtClean="0">
                          <a:latin typeface="Arial" pitchFamily="34" charset="0"/>
                          <a:ea typeface="Times New Roman"/>
                          <a:cs typeface="Arial" pitchFamily="34" charset="0"/>
                        </a:rPr>
                        <a:t>1</a:t>
                      </a:r>
                      <a:r>
                        <a:rPr lang="en-US" sz="1400" noProof="0" dirty="0" smtClean="0">
                          <a:latin typeface="Arial" pitchFamily="34" charset="0"/>
                          <a:ea typeface="Times New Roman"/>
                          <a:cs typeface="Arial" pitchFamily="34" charset="0"/>
                        </a:rPr>
                        <a:t>0</a:t>
                      </a:r>
                      <a:r>
                        <a:rPr lang="id-ID" sz="1400" noProof="0" dirty="0" smtClean="0">
                          <a:latin typeface="Arial" pitchFamily="34" charset="0"/>
                          <a:ea typeface="Times New Roman"/>
                          <a:cs typeface="Arial" pitchFamily="34" charset="0"/>
                        </a:rPr>
                        <a:t>.  DITERIMA TANGGAL </a:t>
                      </a:r>
                      <a:r>
                        <a:rPr lang="en-US" sz="1400" noProof="0" dirty="0" smtClean="0">
                          <a:latin typeface="Arial" pitchFamily="34" charset="0"/>
                          <a:ea typeface="Times New Roman"/>
                          <a:cs typeface="Arial" pitchFamily="34" charset="0"/>
                        </a:rPr>
                        <a:t>12</a:t>
                      </a:r>
                      <a:r>
                        <a:rPr lang="id-ID" sz="1400" noProof="0" dirty="0" smtClean="0">
                          <a:latin typeface="Arial" pitchFamily="34" charset="0"/>
                          <a:ea typeface="Times New Roman"/>
                          <a:cs typeface="Arial" pitchFamily="34" charset="0"/>
                        </a:rPr>
                        <a:t> Januari 2015  </a:t>
                      </a:r>
                    </a:p>
                    <a:p>
                      <a:pPr marL="4746625" marR="0" indent="1588" algn="just">
                        <a:lnSpc>
                          <a:spcPct val="115000"/>
                        </a:lnSpc>
                        <a:spcBef>
                          <a:spcPts val="0"/>
                        </a:spcBef>
                        <a:spcAft>
                          <a:spcPts val="0"/>
                        </a:spcAft>
                        <a:tabLst>
                          <a:tab pos="269240" algn="l"/>
                        </a:tabLst>
                      </a:pPr>
                      <a:r>
                        <a:rPr lang="id-ID" sz="1400" noProof="0" dirty="0" smtClean="0">
                          <a:latin typeface="Arial" pitchFamily="34" charset="0"/>
                          <a:ea typeface="Times New Roman"/>
                          <a:cs typeface="Arial" pitchFamily="34" charset="0"/>
                        </a:rPr>
                        <a:t>                 ATASAN PEJABAT PENILAI,</a:t>
                      </a:r>
                      <a:endParaRPr lang="en-US" sz="1400" noProof="0" dirty="0" smtClean="0">
                        <a:latin typeface="Arial" pitchFamily="34" charset="0"/>
                        <a:ea typeface="Times New Roman"/>
                        <a:cs typeface="Arial" pitchFamily="34" charset="0"/>
                      </a:endParaRPr>
                    </a:p>
                    <a:p>
                      <a:pPr marL="4746625" marR="0" indent="1588" algn="just">
                        <a:lnSpc>
                          <a:spcPct val="115000"/>
                        </a:lnSpc>
                        <a:spcBef>
                          <a:spcPts val="0"/>
                        </a:spcBef>
                        <a:spcAft>
                          <a:spcPts val="0"/>
                        </a:spcAft>
                        <a:tabLst>
                          <a:tab pos="269240" algn="l"/>
                        </a:tabLst>
                      </a:pPr>
                      <a:endParaRPr lang="en-US" sz="1400" noProof="0" dirty="0" smtClean="0">
                        <a:latin typeface="Arial" pitchFamily="34" charset="0"/>
                        <a:ea typeface="Times New Roman"/>
                        <a:cs typeface="Arial" pitchFamily="34" charset="0"/>
                      </a:endParaRPr>
                    </a:p>
                    <a:p>
                      <a:pPr marL="4746625" marR="0" indent="1588" algn="just">
                        <a:lnSpc>
                          <a:spcPct val="115000"/>
                        </a:lnSpc>
                        <a:spcBef>
                          <a:spcPts val="0"/>
                        </a:spcBef>
                        <a:spcAft>
                          <a:spcPts val="0"/>
                        </a:spcAft>
                        <a:tabLst>
                          <a:tab pos="269240" algn="l"/>
                        </a:tabLst>
                      </a:pPr>
                      <a:endParaRPr lang="id-ID" sz="1400" noProof="0" dirty="0" smtClean="0">
                        <a:latin typeface="Arial" pitchFamily="34" charset="0"/>
                        <a:ea typeface="Times New Roman"/>
                        <a:cs typeface="Arial" pitchFamily="34" charset="0"/>
                      </a:endParaRPr>
                    </a:p>
                    <a:p>
                      <a:pPr marL="4746625" marR="0" indent="1588" algn="just">
                        <a:spcBef>
                          <a:spcPts val="0"/>
                        </a:spcBef>
                        <a:spcAft>
                          <a:spcPts val="0"/>
                        </a:spcAft>
                      </a:pPr>
                      <a:r>
                        <a:rPr lang="id-ID" sz="1400" noProof="0" dirty="0" smtClean="0">
                          <a:latin typeface="Arial" pitchFamily="34" charset="0"/>
                          <a:ea typeface="Times New Roman"/>
                          <a:cs typeface="Arial" pitchFamily="34" charset="0"/>
                        </a:rPr>
                        <a:t>           </a:t>
                      </a:r>
                      <a:r>
                        <a:rPr lang="en-US" sz="1400" noProof="0" dirty="0" smtClean="0">
                          <a:latin typeface="Arial" pitchFamily="34" charset="0"/>
                          <a:ea typeface="Times New Roman"/>
                          <a:cs typeface="Arial" pitchFamily="34" charset="0"/>
                        </a:rPr>
                        <a:t>        </a:t>
                      </a:r>
                      <a:r>
                        <a:rPr lang="id-ID" sz="1400" noProof="0" dirty="0" smtClean="0">
                          <a:latin typeface="Arial" pitchFamily="34" charset="0"/>
                          <a:ea typeface="Times New Roman"/>
                          <a:cs typeface="Arial" pitchFamily="34" charset="0"/>
                        </a:rPr>
                        <a:t> </a:t>
                      </a:r>
                      <a:r>
                        <a:rPr lang="en-US" sz="1400" u="sng" noProof="0" dirty="0" err="1" smtClean="0">
                          <a:latin typeface="Arial" pitchFamily="34" charset="0"/>
                          <a:ea typeface="Times New Roman"/>
                          <a:cs typeface="Arial" pitchFamily="34" charset="0"/>
                        </a:rPr>
                        <a:t>Syaiful</a:t>
                      </a:r>
                      <a:r>
                        <a:rPr lang="en-US" sz="1400" u="sng" baseline="0" noProof="0" dirty="0" smtClean="0">
                          <a:latin typeface="Arial" pitchFamily="34" charset="0"/>
                          <a:ea typeface="Times New Roman"/>
                          <a:cs typeface="Arial" pitchFamily="34" charset="0"/>
                        </a:rPr>
                        <a:t> </a:t>
                      </a:r>
                      <a:r>
                        <a:rPr lang="en-US" sz="1400" u="sng" baseline="0" noProof="0" dirty="0" err="1" smtClean="0">
                          <a:latin typeface="Arial" pitchFamily="34" charset="0"/>
                          <a:ea typeface="Times New Roman"/>
                          <a:cs typeface="Arial" pitchFamily="34" charset="0"/>
                        </a:rPr>
                        <a:t>Bagus,SH,MH</a:t>
                      </a:r>
                      <a:endParaRPr lang="id-ID" sz="1400" noProof="0" dirty="0" smtClean="0">
                        <a:latin typeface="Arial" pitchFamily="34" charset="0"/>
                        <a:ea typeface="Times New Roman"/>
                        <a:cs typeface="Arial" pitchFamily="34" charset="0"/>
                      </a:endParaRPr>
                    </a:p>
                    <a:p>
                      <a:pPr marL="4746625" marR="0" indent="1588" algn="just">
                        <a:lnSpc>
                          <a:spcPct val="115000"/>
                        </a:lnSpc>
                        <a:spcBef>
                          <a:spcPts val="0"/>
                        </a:spcBef>
                        <a:spcAft>
                          <a:spcPts val="0"/>
                        </a:spcAft>
                      </a:pPr>
                      <a:r>
                        <a:rPr lang="id-ID" sz="1400" noProof="0" dirty="0" smtClean="0">
                          <a:latin typeface="Arial" pitchFamily="34" charset="0"/>
                          <a:ea typeface="Times New Roman"/>
                          <a:cs typeface="Arial" pitchFamily="34" charset="0"/>
                        </a:rPr>
                        <a:t>             NIP. 1960</a:t>
                      </a:r>
                      <a:r>
                        <a:rPr lang="en-US" sz="1400" noProof="0" dirty="0" smtClean="0">
                          <a:latin typeface="Arial" pitchFamily="34" charset="0"/>
                          <a:ea typeface="Times New Roman"/>
                          <a:cs typeface="Arial" pitchFamily="34" charset="0"/>
                        </a:rPr>
                        <a:t>0212</a:t>
                      </a:r>
                      <a:r>
                        <a:rPr lang="en-US" sz="1400" baseline="0" noProof="0" dirty="0" smtClean="0">
                          <a:latin typeface="Arial" pitchFamily="34" charset="0"/>
                          <a:ea typeface="Times New Roman"/>
                          <a:cs typeface="Arial" pitchFamily="34" charset="0"/>
                        </a:rPr>
                        <a:t> 198503 1 009</a:t>
                      </a:r>
                      <a:endParaRPr lang="id-ID" sz="1400" noProof="0" dirty="0">
                        <a:latin typeface="Arial" pitchFamily="34" charset="0"/>
                        <a:ea typeface="Times New Roman"/>
                        <a:cs typeface="Arial" pitchFamily="34"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p:txBody>
          <a:bodyPr/>
          <a:lstStyle/>
          <a:p>
            <a:pPr>
              <a:buFont typeface="Arial" charset="0"/>
              <a:buNone/>
            </a:pPr>
            <a:r>
              <a:rPr lang="en-US" smtClean="0"/>
              <a:t>    </a:t>
            </a:r>
          </a:p>
        </p:txBody>
      </p:sp>
      <p:sp>
        <p:nvSpPr>
          <p:cNvPr id="4" name="Oval 3"/>
          <p:cNvSpPr/>
          <p:nvPr/>
        </p:nvSpPr>
        <p:spPr>
          <a:xfrm>
            <a:off x="685800" y="1828800"/>
            <a:ext cx="7848600" cy="2133600"/>
          </a:xfrm>
          <a:prstGeom prst="ellipse">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PENILAIAN UNTUK PNS YANG DIBERHENTIKAN DARI JABATAN ORGANIKNYA</a:t>
            </a:r>
            <a:br>
              <a:rPr lang="en-US" sz="2400" dirty="0">
                <a:solidFill>
                  <a:schemeClr val="tx1"/>
                </a:solidFill>
              </a:rPr>
            </a:br>
            <a:r>
              <a:rPr lang="en-US" sz="2400" dirty="0">
                <a:solidFill>
                  <a:schemeClr val="tx1"/>
                </a:solidFill>
              </a:rPr>
              <a:t>(PERILAKU KERJA)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4275" name="Rectangle 2"/>
          <p:cNvSpPr>
            <a:spLocks noChangeArrowheads="1"/>
          </p:cNvSpPr>
          <p:nvPr/>
        </p:nvSpPr>
        <p:spPr bwMode="auto">
          <a:xfrm>
            <a:off x="304800" y="136525"/>
            <a:ext cx="8610599" cy="523220"/>
          </a:xfrm>
          <a:prstGeom prst="rect">
            <a:avLst/>
          </a:prstGeom>
          <a:noFill/>
          <a:ln w="9525">
            <a:noFill/>
            <a:miter lim="800000"/>
            <a:headEnd/>
            <a:tailEnd/>
          </a:ln>
        </p:spPr>
        <p:txBody>
          <a:bodyPr wrap="square" anchor="ctr">
            <a:spAutoFit/>
          </a:bodyPr>
          <a:lstStyle/>
          <a:p>
            <a:pPr algn="ctr"/>
            <a:r>
              <a:rPr lang="id-ID" sz="1400" b="1" dirty="0">
                <a:latin typeface="Rockwell Extra Bold" pitchFamily="18" charset="0"/>
                <a:cs typeface="Times New Roman" pitchFamily="18" charset="0"/>
              </a:rPr>
              <a:t>PENILAIAN  PRESTASI KERJA</a:t>
            </a:r>
            <a:endParaRPr lang="en-US" sz="1100" dirty="0">
              <a:latin typeface="Rockwell Extra Bold" pitchFamily="18" charset="0"/>
            </a:endParaRPr>
          </a:p>
          <a:p>
            <a:pPr algn="ctr" eaLnBrk="0" hangingPunct="0"/>
            <a:r>
              <a:rPr lang="id-ID" sz="1400" b="1" dirty="0">
                <a:latin typeface="Rockwell Extra Bold" pitchFamily="18" charset="0"/>
                <a:cs typeface="Times New Roman" pitchFamily="18" charset="0"/>
              </a:rPr>
              <a:t>PEGAWAI  NEGERI  </a:t>
            </a:r>
            <a:r>
              <a:rPr lang="id-ID" sz="1400" b="1" dirty="0" smtClean="0">
                <a:latin typeface="Rockwell Extra Bold" pitchFamily="18" charset="0"/>
                <a:cs typeface="Times New Roman" pitchFamily="18" charset="0"/>
              </a:rPr>
              <a:t>SIPIL</a:t>
            </a:r>
            <a:r>
              <a:rPr lang="en-US" sz="1400" b="1" dirty="0" smtClean="0">
                <a:latin typeface="Rockwell Extra Bold" pitchFamily="18" charset="0"/>
                <a:cs typeface="Times New Roman" pitchFamily="18" charset="0"/>
              </a:rPr>
              <a:t> YANG DIBERHENTIKAN DARI JABATAN ORGANIKNYA</a:t>
            </a:r>
            <a:endParaRPr lang="en-US" dirty="0">
              <a:latin typeface="Rockwell Extra Bold" pitchFamily="18" charset="0"/>
            </a:endParaRPr>
          </a:p>
        </p:txBody>
      </p:sp>
      <p:graphicFrame>
        <p:nvGraphicFramePr>
          <p:cNvPr id="369667" name="Group 3"/>
          <p:cNvGraphicFramePr>
            <a:graphicFrameLocks noGrp="1"/>
          </p:cNvGraphicFramePr>
          <p:nvPr/>
        </p:nvGraphicFramePr>
        <p:xfrm>
          <a:off x="304800" y="762000"/>
          <a:ext cx="8458200" cy="5896931"/>
        </p:xfrm>
        <a:graphic>
          <a:graphicData uri="http://schemas.openxmlformats.org/drawingml/2006/table">
            <a:tbl>
              <a:tblPr/>
              <a:tblGrid>
                <a:gridCol w="526264"/>
                <a:gridCol w="3705550"/>
                <a:gridCol w="4226386"/>
              </a:tblGrid>
              <a:tr h="4635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INSTANSI INDUK   : KEMENTERIAN KESEHATAN</a:t>
                      </a:r>
                    </a:p>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DIPEKERJAKAN/</a:t>
                      </a:r>
                    </a:p>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DIPERBANTUKAN : PALANG MERAH INDONESIA (PMI)</a:t>
                      </a:r>
                    </a:p>
                  </a:txBody>
                  <a:tcPr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JANGKA WAKTU PENILAIAN</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1 JULI 2014 s.d. 31 DESEMBER 2014</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r>
              <a:tr h="334963">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1.</a:t>
                      </a:r>
                      <a:endParaRPr kumimoji="0" lang="id-ID" sz="12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YANG  DINILAI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971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Agung Hertanto</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63">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19750326 200001 1 001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Penata Muda, III/a</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Pengelola Laboratorium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RS Fatmawati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2.</a:t>
                      </a:r>
                      <a:endParaRPr kumimoji="0" lang="id-ID" sz="12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PEJABAT  PENILAI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317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Dr. Syafruddin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62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19680215 198801 1 002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14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Pembina/ IV/a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Kepala Laboratorium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id-ID" sz="1200" b="0" i="0" u="none" strike="noStrike" cap="none" normalizeH="0" baseline="0" noProof="0" dirty="0" smtClean="0">
                          <a:ln>
                            <a:noFill/>
                          </a:ln>
                          <a:solidFill>
                            <a:srgbClr val="000066"/>
                          </a:solidFill>
                          <a:effectLst/>
                          <a:latin typeface="Arial" pitchFamily="34" charset="0"/>
                          <a:cs typeface="Arial" pitchFamily="34" charset="0"/>
                        </a:rPr>
                        <a:t>RS Fatmawati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2100">
                <a:tc row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smtClean="0">
                          <a:ln>
                            <a:noFill/>
                          </a:ln>
                          <a:solidFill>
                            <a:srgbClr val="000066"/>
                          </a:solidFill>
                          <a:effectLst/>
                          <a:latin typeface="Arial" pitchFamily="34" charset="0"/>
                          <a:cs typeface="Arial" pitchFamily="34" charset="0"/>
                        </a:rPr>
                        <a:t>3.</a:t>
                      </a:r>
                      <a:endParaRPr kumimoji="0" lang="id-ID" sz="1200" b="0" i="0" u="none" strike="noStrike" cap="none" normalizeH="0" baseline="0" noProof="0" smtClean="0">
                        <a:ln>
                          <a:noFill/>
                        </a:ln>
                        <a:solidFill>
                          <a:srgbClr val="000066"/>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noProof="0" dirty="0" smtClean="0">
                          <a:ln>
                            <a:noFill/>
                          </a:ln>
                          <a:solidFill>
                            <a:srgbClr val="000066"/>
                          </a:solidFill>
                          <a:effectLst/>
                          <a:latin typeface="Arial" pitchFamily="34" charset="0"/>
                          <a:cs typeface="Arial" pitchFamily="34" charset="0"/>
                        </a:rPr>
                        <a:t>ATASAN PEJABAT  PENILAI</a:t>
                      </a:r>
                      <a:endParaRPr kumimoji="0" lang="id-ID" sz="1200" b="0" i="0" u="none" strike="noStrike" cap="none" normalizeH="0" baseline="0" noProof="0" dirty="0" smtClean="0">
                        <a:ln>
                          <a:noFill/>
                        </a:ln>
                        <a:solidFill>
                          <a:srgbClr val="000066"/>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d-ID"/>
                    </a:p>
                  </a:txBody>
                  <a:tcPr/>
                </a:tc>
              </a:tr>
              <a:tr h="28257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a.  N a m 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dr.</a:t>
                      </a:r>
                      <a:r>
                        <a:rPr lang="id-ID" sz="1200" baseline="0" noProof="0" dirty="0" smtClean="0">
                          <a:solidFill>
                            <a:srgbClr val="002060"/>
                          </a:solidFill>
                          <a:latin typeface="Arial" pitchFamily="34" charset="0"/>
                          <a:cs typeface="Arial" pitchFamily="34" charset="0"/>
                        </a:rPr>
                        <a:t> Supriyono, M.ARS</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b.  N I P</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19650203 198512 1 001</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c.  Pangkat, golongan ruang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Pembina Utama Muda,</a:t>
                      </a:r>
                      <a:r>
                        <a:rPr lang="id-ID" sz="1200" baseline="0" noProof="0" dirty="0" smtClean="0">
                          <a:solidFill>
                            <a:srgbClr val="002060"/>
                          </a:solidFill>
                          <a:latin typeface="Arial" pitchFamily="34" charset="0"/>
                          <a:cs typeface="Arial" pitchFamily="34" charset="0"/>
                        </a:rPr>
                        <a:t> IV/c</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d.  Jabatan / Pekerjaan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Direktur</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vMerge="1">
                  <a:txBody>
                    <a:bodyPr/>
                    <a:lstStyle/>
                    <a:p>
                      <a:endParaRPr lang="id-ID"/>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noProof="0" smtClean="0">
                          <a:ln>
                            <a:noFill/>
                          </a:ln>
                          <a:solidFill>
                            <a:srgbClr val="000066"/>
                          </a:solidFill>
                          <a:effectLst/>
                          <a:latin typeface="Arial" pitchFamily="34" charset="0"/>
                          <a:cs typeface="Arial" pitchFamily="34" charset="0"/>
                        </a:rPr>
                        <a:t>e.  Unit Organisasi</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id-ID" sz="1200" noProof="0" dirty="0" smtClean="0">
                          <a:solidFill>
                            <a:srgbClr val="002060"/>
                          </a:solidFill>
                          <a:latin typeface="Arial" pitchFamily="34" charset="0"/>
                          <a:cs typeface="Arial" pitchFamily="34" charset="0"/>
                        </a:rPr>
                        <a:t>RS Fatmawati</a:t>
                      </a:r>
                      <a:endParaRPr lang="id-ID" sz="1200" noProof="0" dirty="0">
                        <a:solidFill>
                          <a:srgbClr val="002060"/>
                        </a:solidFill>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4340" name="Rectangle 70"/>
          <p:cNvSpPr>
            <a:spLocks noChangeArrowheads="1"/>
          </p:cNvSpPr>
          <p:nvPr/>
        </p:nvSpPr>
        <p:spPr bwMode="auto">
          <a:xfrm>
            <a:off x="0" y="8493125"/>
            <a:ext cx="9144000" cy="0"/>
          </a:xfrm>
          <a:prstGeom prst="rect">
            <a:avLst/>
          </a:prstGeom>
          <a:noFill/>
          <a:ln w="9525">
            <a:noFill/>
            <a:miter lim="800000"/>
            <a:headEnd/>
            <a:tailEnd/>
          </a:ln>
        </p:spPr>
        <p:txBody>
          <a:bodyPr wrap="none" anchor="ctr">
            <a:spAutoFit/>
          </a:bodyPr>
          <a:lstStyle/>
          <a:p>
            <a:endParaRPr lang="en-GB"/>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2"/>
          <p:cNvSpPr>
            <a:spLocks noChangeShapeType="1"/>
          </p:cNvSpPr>
          <p:nvPr/>
        </p:nvSpPr>
        <p:spPr bwMode="auto">
          <a:xfrm>
            <a:off x="2914650" y="-130175"/>
            <a:ext cx="0" cy="0"/>
          </a:xfrm>
          <a:prstGeom prst="line">
            <a:avLst/>
          </a:prstGeom>
          <a:noFill/>
          <a:ln w="12700" cap="rnd">
            <a:solidFill>
              <a:srgbClr val="000000"/>
            </a:solidFill>
            <a:round/>
            <a:headEnd/>
            <a:tailEnd/>
          </a:ln>
        </p:spPr>
        <p:txBody>
          <a:bodyPr/>
          <a:lstStyle/>
          <a:p>
            <a:endParaRPr lang="en-US"/>
          </a:p>
        </p:txBody>
      </p:sp>
      <p:graphicFrame>
        <p:nvGraphicFramePr>
          <p:cNvPr id="371715" name="Group 3"/>
          <p:cNvGraphicFramePr>
            <a:graphicFrameLocks noGrp="1"/>
          </p:cNvGraphicFramePr>
          <p:nvPr/>
        </p:nvGraphicFramePr>
        <p:xfrm>
          <a:off x="395288" y="404813"/>
          <a:ext cx="8135938" cy="6080759"/>
        </p:xfrm>
        <a:graphic>
          <a:graphicData uri="http://schemas.openxmlformats.org/drawingml/2006/table">
            <a:tbl>
              <a:tblPr/>
              <a:tblGrid>
                <a:gridCol w="460375"/>
                <a:gridCol w="3837781"/>
                <a:gridCol w="1918891"/>
                <a:gridCol w="1918891"/>
              </a:tblGrid>
              <a:tr h="433387">
                <a:tc rowSpan="11">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id-ID" sz="1200" b="1" i="0" u="none" strike="noStrike" cap="none" normalizeH="0" baseline="0" dirty="0" smtClean="0">
                          <a:ln>
                            <a:noFill/>
                          </a:ln>
                          <a:solidFill>
                            <a:schemeClr val="tx1"/>
                          </a:solidFill>
                          <a:effectLst/>
                          <a:latin typeface="Arial" pitchFamily="34" charset="0"/>
                          <a:cs typeface="Arial" pitchFamily="34" charset="0"/>
                        </a:rPr>
                        <a:t>4.</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NILAI PERILAKU KERJA</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hMerge="1">
                  <a:txBody>
                    <a:bodyPr/>
                    <a:lstStyle/>
                    <a:p>
                      <a:endParaRPr lang="en-US"/>
                    </a:p>
                  </a:txBody>
                  <a:tcPr/>
                </a:tc>
                <a:tc hMerge="1">
                  <a:txBody>
                    <a:bodyPr/>
                    <a:lstStyle/>
                    <a:p>
                      <a:endParaRPr lang="en-US"/>
                    </a:p>
                  </a:txBody>
                  <a:tcPr/>
                </a:tc>
              </a:tr>
              <a:tr h="457200">
                <a:tc vMerge="1">
                  <a:txBody>
                    <a:bodyPr/>
                    <a:lstStyle/>
                    <a:p>
                      <a:endParaRPr 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PENILAIAN PERILAKU</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NILAI YANG DIBERIKAN</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r>
              <a:tr h="533400">
                <a:tc vMerge="1">
                  <a:txBody>
                    <a:bodyPr/>
                    <a:lstStyle/>
                    <a:p>
                      <a:endParaRPr lang="en-US"/>
                    </a:p>
                  </a:txBody>
                  <a:tcPr/>
                </a:tc>
                <a:tc vMerge="1">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ANGKA</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SEBUTAN</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50"/>
                    </a:solidFill>
                  </a:tcPr>
                </a:tc>
              </a:tr>
              <a:tr h="260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a. </a:t>
                      </a:r>
                      <a:r>
                        <a:rPr kumimoji="0" lang="en-US" sz="1600" b="1" i="0" u="none" strike="noStrike" cap="none" normalizeH="0" baseline="0" dirty="0" err="1" smtClean="0">
                          <a:ln>
                            <a:noFill/>
                          </a:ln>
                          <a:solidFill>
                            <a:schemeClr val="tx1"/>
                          </a:solidFill>
                          <a:effectLst/>
                          <a:latin typeface="Arial" pitchFamily="34" charset="0"/>
                          <a:cs typeface="Arial" pitchFamily="34" charset="0"/>
                        </a:rPr>
                        <a:t>Orientasi</a:t>
                      </a:r>
                      <a:r>
                        <a:rPr kumimoji="0" lang="en-US" sz="1600" b="1" i="0" u="none" strike="noStrike" cap="none" normalizeH="0" baseline="0" dirty="0" smtClean="0">
                          <a:ln>
                            <a:noFill/>
                          </a:ln>
                          <a:solidFill>
                            <a:schemeClr val="tx1"/>
                          </a:solidFill>
                          <a:effectLst/>
                          <a:latin typeface="Arial" pitchFamily="34" charset="0"/>
                          <a:cs typeface="Arial" pitchFamily="34" charset="0"/>
                        </a:rPr>
                        <a:t> </a:t>
                      </a:r>
                      <a:r>
                        <a:rPr kumimoji="0" lang="en-US" sz="1600" b="1" i="0" u="none" strike="noStrike" cap="none" normalizeH="0" baseline="0" dirty="0" err="1" smtClean="0">
                          <a:ln>
                            <a:noFill/>
                          </a:ln>
                          <a:solidFill>
                            <a:schemeClr val="tx1"/>
                          </a:solidFill>
                          <a:effectLst/>
                          <a:latin typeface="Arial" pitchFamily="34" charset="0"/>
                          <a:cs typeface="Arial" pitchFamily="34" charset="0"/>
                        </a:rPr>
                        <a:t>Pelayanan</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88</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260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b. </a:t>
                      </a:r>
                      <a:r>
                        <a:rPr kumimoji="0" lang="en-US" sz="1600" b="1" i="0" u="none" strike="noStrike" cap="none" normalizeH="0" baseline="0" dirty="0" err="1" smtClean="0">
                          <a:ln>
                            <a:noFill/>
                          </a:ln>
                          <a:solidFill>
                            <a:schemeClr val="tx1"/>
                          </a:solidFill>
                          <a:effectLst/>
                          <a:latin typeface="Arial" pitchFamily="34" charset="0"/>
                          <a:cs typeface="Arial" pitchFamily="34" charset="0"/>
                        </a:rPr>
                        <a:t>Integritas</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89</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16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260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c. </a:t>
                      </a:r>
                      <a:r>
                        <a:rPr kumimoji="0" lang="en-US" sz="1600" b="1" i="0" u="none" strike="noStrike" cap="none" normalizeH="0" baseline="0" dirty="0" err="1" smtClean="0">
                          <a:ln>
                            <a:noFill/>
                          </a:ln>
                          <a:solidFill>
                            <a:schemeClr val="tx1"/>
                          </a:solidFill>
                          <a:effectLst/>
                          <a:latin typeface="Arial" pitchFamily="34" charset="0"/>
                          <a:cs typeface="Arial" pitchFamily="34" charset="0"/>
                        </a:rPr>
                        <a:t>Komitmen</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88</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16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260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d. </a:t>
                      </a:r>
                      <a:r>
                        <a:rPr kumimoji="0" lang="en-US" sz="1600" b="1" i="0" u="none" strike="noStrike" cap="none" normalizeH="0" baseline="0" dirty="0" err="1" smtClean="0">
                          <a:ln>
                            <a:noFill/>
                          </a:ln>
                          <a:solidFill>
                            <a:schemeClr val="tx1"/>
                          </a:solidFill>
                          <a:effectLst/>
                          <a:latin typeface="Arial" pitchFamily="34" charset="0"/>
                          <a:cs typeface="Arial" pitchFamily="34" charset="0"/>
                        </a:rPr>
                        <a:t>Disiplin</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86</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16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260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e. </a:t>
                      </a:r>
                      <a:r>
                        <a:rPr kumimoji="0" lang="en-US" sz="1600" b="1" i="0" u="none" strike="noStrike" cap="none" normalizeH="0" baseline="0" dirty="0" err="1" smtClean="0">
                          <a:ln>
                            <a:noFill/>
                          </a:ln>
                          <a:solidFill>
                            <a:schemeClr val="tx1"/>
                          </a:solidFill>
                          <a:effectLst/>
                          <a:latin typeface="Arial" pitchFamily="34" charset="0"/>
                          <a:cs typeface="Arial" pitchFamily="34" charset="0"/>
                        </a:rPr>
                        <a:t>Kerjasama</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88</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16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26035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f. </a:t>
                      </a:r>
                      <a:r>
                        <a:rPr kumimoji="0" lang="en-US" sz="1600" b="1" i="0" u="none" strike="noStrike" cap="none" normalizeH="0" baseline="0" dirty="0" err="1" smtClean="0">
                          <a:ln>
                            <a:noFill/>
                          </a:ln>
                          <a:solidFill>
                            <a:schemeClr val="tx1"/>
                          </a:solidFill>
                          <a:effectLst/>
                          <a:latin typeface="Arial" pitchFamily="34" charset="0"/>
                          <a:cs typeface="Arial" pitchFamily="34" charset="0"/>
                        </a:rPr>
                        <a:t>Kepemimpinan</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463867">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err="1" smtClean="0">
                          <a:ln>
                            <a:noFill/>
                          </a:ln>
                          <a:solidFill>
                            <a:schemeClr val="tx1"/>
                          </a:solidFill>
                          <a:effectLst/>
                          <a:latin typeface="Arial" pitchFamily="34" charset="0"/>
                          <a:cs typeface="Arial" pitchFamily="34" charset="0"/>
                        </a:rPr>
                        <a:t>Jumlah</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439</a:t>
                      </a: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endParaRPr kumimoji="0" lang="id-ID" sz="16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509587">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dirty="0" err="1" smtClean="0">
                          <a:ln>
                            <a:noFill/>
                          </a:ln>
                          <a:solidFill>
                            <a:schemeClr val="tx1"/>
                          </a:solidFill>
                          <a:effectLst/>
                          <a:latin typeface="Arial" pitchFamily="34" charset="0"/>
                          <a:cs typeface="Arial" pitchFamily="34" charset="0"/>
                        </a:rPr>
                        <a:t>Nilai</a:t>
                      </a:r>
                      <a:r>
                        <a:rPr kumimoji="0" lang="en-US" sz="1800" b="1" i="0" u="none" strike="noStrike" cap="none" normalizeH="0" baseline="0" dirty="0" smtClean="0">
                          <a:ln>
                            <a:noFill/>
                          </a:ln>
                          <a:solidFill>
                            <a:schemeClr val="tx1"/>
                          </a:solidFill>
                          <a:effectLst/>
                          <a:latin typeface="Arial" pitchFamily="34" charset="0"/>
                          <a:cs typeface="Arial" pitchFamily="34" charset="0"/>
                        </a:rPr>
                        <a:t> rata-rata</a:t>
                      </a:r>
                      <a:endParaRPr kumimoji="0" lang="id-ID"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87,80</a:t>
                      </a:r>
                      <a:endParaRPr kumimoji="0" lang="id-ID"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defRPr/>
                      </a:pPr>
                      <a:r>
                        <a:rPr kumimoji="0" lang="en-US" sz="1800" b="1" i="0" u="none" strike="noStrike" cap="none" normalizeH="0" baseline="0" dirty="0" err="1" smtClean="0">
                          <a:ln>
                            <a:noFill/>
                          </a:ln>
                          <a:solidFill>
                            <a:schemeClr val="tx1"/>
                          </a:solidFill>
                          <a:effectLst/>
                          <a:latin typeface="Arial" pitchFamily="34" charset="0"/>
                          <a:cs typeface="Arial" pitchFamily="34" charset="0"/>
                        </a:rPr>
                        <a:t>Baik</a:t>
                      </a:r>
                      <a:endParaRPr kumimoji="0" lang="id-ID"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60000"/>
                        <a:lumOff val="40000"/>
                      </a:schemeClr>
                    </a:solidFill>
                  </a:tcPr>
                </a:tc>
              </a:tr>
              <a:tr h="1671638">
                <a:tc gridSpan="4">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tab pos="160338" algn="l"/>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5. KEBERATAN DARI PEGAWAI NEGERI SIPIL </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r>
                        <a:rPr kumimoji="0" lang="id-ID" sz="1600" b="1" i="0" u="none" strike="noStrike" cap="none" normalizeH="0" baseline="0" dirty="0" smtClean="0">
                          <a:ln>
                            <a:noFill/>
                          </a:ln>
                          <a:solidFill>
                            <a:schemeClr val="tx1"/>
                          </a:solidFill>
                          <a:effectLst/>
                          <a:latin typeface="Arial" pitchFamily="34" charset="0"/>
                          <a:cs typeface="Arial" pitchFamily="34" charset="0"/>
                        </a:rPr>
                        <a:t>    YANG DINILAI (APABILA ADA)</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charset="0"/>
                        <a:buNone/>
                        <a:tabLst>
                          <a:tab pos="160338" algn="l"/>
                        </a:tabLst>
                      </a:pPr>
                      <a:r>
                        <a:rPr kumimoji="0" lang="id-ID" sz="1600" b="0" i="0" u="none" strike="noStrike" cap="none" normalizeH="0" baseline="0" dirty="0" smtClean="0">
                          <a:ln>
                            <a:noFill/>
                          </a:ln>
                          <a:solidFill>
                            <a:schemeClr val="tx1"/>
                          </a:solidFill>
                          <a:effectLst/>
                          <a:latin typeface="Arial" pitchFamily="34"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cs typeface="Arial" pitchFamily="34" charset="0"/>
                        </a:rPr>
                        <a:t>					</a:t>
                      </a:r>
                      <a:r>
                        <a:rPr kumimoji="0" lang="id-ID" sz="1600" b="0" i="0" u="none" strike="noStrike" cap="none" normalizeH="0" baseline="0" dirty="0" smtClean="0">
                          <a:ln>
                            <a:noFill/>
                          </a:ln>
                          <a:solidFill>
                            <a:schemeClr val="tx1"/>
                          </a:solidFill>
                          <a:effectLst/>
                          <a:latin typeface="Arial" pitchFamily="34" charset="0"/>
                          <a:cs typeface="Arial" pitchFamily="34" charset="0"/>
                        </a:rPr>
                        <a:t> Tanggal,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467600" cy="725488"/>
          </a:xfrm>
          <a:ln>
            <a:solidFill>
              <a:schemeClr val="accent1"/>
            </a:solidFill>
          </a:ln>
        </p:spPr>
        <p:txBody>
          <a:bodyPr anchor="ctr">
            <a:normAutofit/>
          </a:bodyPr>
          <a:lstStyle/>
          <a:p>
            <a:pPr algn="ctr" eaLnBrk="1" fontAlgn="auto" hangingPunct="1">
              <a:spcAft>
                <a:spcPts val="0"/>
              </a:spcAft>
              <a:defRPr/>
            </a:pPr>
            <a:r>
              <a:rPr lang="en-US" sz="2400" b="0" dirty="0" err="1" smtClean="0">
                <a:solidFill>
                  <a:schemeClr val="bg2">
                    <a:lumMod val="10000"/>
                  </a:schemeClr>
                </a:solidFill>
                <a:latin typeface="Berlin Sans FB" pitchFamily="34" charset="0"/>
              </a:rPr>
              <a:t>Perbedaan</a:t>
            </a:r>
            <a:r>
              <a:rPr lang="en-US" sz="2400" b="0" dirty="0" smtClean="0">
                <a:solidFill>
                  <a:schemeClr val="bg2">
                    <a:lumMod val="10000"/>
                  </a:schemeClr>
                </a:solidFill>
                <a:latin typeface="Berlin Sans FB" pitchFamily="34" charset="0"/>
              </a:rPr>
              <a:t> </a:t>
            </a:r>
            <a:r>
              <a:rPr lang="en-US" sz="2400" b="0" dirty="0" err="1" smtClean="0">
                <a:solidFill>
                  <a:schemeClr val="bg2">
                    <a:lumMod val="10000"/>
                  </a:schemeClr>
                </a:solidFill>
                <a:latin typeface="Berlin Sans FB" pitchFamily="34" charset="0"/>
              </a:rPr>
              <a:t>Unsur</a:t>
            </a:r>
            <a:r>
              <a:rPr lang="en-US" sz="2400" b="0" dirty="0" smtClean="0">
                <a:solidFill>
                  <a:schemeClr val="bg2">
                    <a:lumMod val="10000"/>
                  </a:schemeClr>
                </a:solidFill>
                <a:latin typeface="Berlin Sans FB" pitchFamily="34" charset="0"/>
              </a:rPr>
              <a:t> Yang </a:t>
            </a:r>
            <a:r>
              <a:rPr lang="en-US" sz="2400" b="0" dirty="0" err="1" smtClean="0">
                <a:solidFill>
                  <a:schemeClr val="bg2">
                    <a:lumMod val="10000"/>
                  </a:schemeClr>
                </a:solidFill>
                <a:latin typeface="Berlin Sans FB" pitchFamily="34" charset="0"/>
              </a:rPr>
              <a:t>Dinilai</a:t>
            </a:r>
            <a:r>
              <a:rPr lang="en-US" sz="2400" b="0" dirty="0" smtClean="0">
                <a:solidFill>
                  <a:schemeClr val="bg2">
                    <a:lumMod val="10000"/>
                  </a:schemeClr>
                </a:solidFill>
                <a:latin typeface="Berlin Sans FB" pitchFamily="34" charset="0"/>
              </a:rPr>
              <a:t> :</a:t>
            </a:r>
            <a:endParaRPr lang="en-US" sz="2400" b="0" dirty="0">
              <a:solidFill>
                <a:schemeClr val="bg2">
                  <a:lumMod val="10000"/>
                </a:schemeClr>
              </a:solidFill>
              <a:latin typeface="Berlin Sans FB" pitchFamily="34" charset="0"/>
            </a:endParaRPr>
          </a:p>
        </p:txBody>
      </p:sp>
      <p:graphicFrame>
        <p:nvGraphicFramePr>
          <p:cNvPr id="14422" name="Group 86"/>
          <p:cNvGraphicFramePr>
            <a:graphicFrameLocks noGrp="1"/>
          </p:cNvGraphicFramePr>
          <p:nvPr>
            <p:ph sz="quarter" idx="1"/>
          </p:nvPr>
        </p:nvGraphicFramePr>
        <p:xfrm>
          <a:off x="304800" y="1143000"/>
          <a:ext cx="2720975" cy="3627120"/>
        </p:xfrm>
        <a:graphic>
          <a:graphicData uri="http://schemas.openxmlformats.org/drawingml/2006/table">
            <a:tbl>
              <a:tblPr/>
              <a:tblGrid>
                <a:gridCol w="386783"/>
                <a:gridCol w="2334192"/>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FFFFFF"/>
                        </a:solidFill>
                        <a:effectLst/>
                        <a:latin typeface="Berlin Sans FB"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FF00"/>
                          </a:solidFill>
                          <a:effectLst/>
                          <a:latin typeface="Berlin Sans FB" pitchFamily="34" charset="0"/>
                        </a:rPr>
                        <a:t>PP 10 </a:t>
                      </a:r>
                      <a:r>
                        <a:rPr kumimoji="0" lang="en-US" sz="2400" b="0" i="0" u="none" strike="noStrike" cap="none" normalizeH="0" baseline="0" dirty="0" err="1" smtClean="0">
                          <a:ln>
                            <a:noFill/>
                          </a:ln>
                          <a:solidFill>
                            <a:srgbClr val="FFFF00"/>
                          </a:solidFill>
                          <a:effectLst/>
                          <a:latin typeface="Berlin Sans FB" pitchFamily="34" charset="0"/>
                        </a:rPr>
                        <a:t>Thn</a:t>
                      </a:r>
                      <a:r>
                        <a:rPr kumimoji="0" lang="en-US" sz="2400" b="0" i="0" u="none" strike="noStrike" cap="none" normalizeH="0" baseline="0" dirty="0" smtClean="0">
                          <a:ln>
                            <a:noFill/>
                          </a:ln>
                          <a:solidFill>
                            <a:srgbClr val="FFFF00"/>
                          </a:solidFill>
                          <a:effectLst/>
                          <a:latin typeface="Berlin Sans FB" pitchFamily="34" charset="0"/>
                        </a:rPr>
                        <a:t> 1979</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Kesetiaan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Berlin Sans FB" pitchFamily="34" charset="0"/>
                        </a:rPr>
                        <a:t>Prestasi</a:t>
                      </a:r>
                      <a:r>
                        <a:rPr kumimoji="0" lang="en-US" sz="2000" b="0" i="0" u="none" strike="noStrike" cap="none" normalizeH="0" baseline="0" dirty="0" smtClean="0">
                          <a:ln>
                            <a:noFill/>
                          </a:ln>
                          <a:solidFill>
                            <a:srgbClr val="000000"/>
                          </a:solidFill>
                          <a:effectLst/>
                          <a:latin typeface="Berlin Sans FB" pitchFamily="34" charset="0"/>
                        </a:rPr>
                        <a:t> </a:t>
                      </a:r>
                      <a:r>
                        <a:rPr kumimoji="0" lang="en-US" sz="2000" b="0" i="0" u="none" strike="noStrike" cap="none" normalizeH="0" baseline="0" dirty="0" err="1" smtClean="0">
                          <a:ln>
                            <a:noFill/>
                          </a:ln>
                          <a:solidFill>
                            <a:srgbClr val="000000"/>
                          </a:solidFill>
                          <a:effectLst/>
                          <a:latin typeface="Berlin Sans FB" pitchFamily="34" charset="0"/>
                        </a:rPr>
                        <a:t>Kerja</a:t>
                      </a:r>
                      <a:endParaRPr kumimoji="0" lang="en-US" sz="2000" b="0" i="0" u="none" strike="noStrike" cap="none" normalizeH="0" baseline="0" dirty="0" smtClean="0">
                        <a:ln>
                          <a:noFill/>
                        </a:ln>
                        <a:solidFill>
                          <a:srgbClr val="000000"/>
                        </a:solidFill>
                        <a:effectLst/>
                        <a:latin typeface="Berlin Sans FB"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Tanggungjawab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Kejujuran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Ketaatan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Kerjasama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Prakarsa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rgbClr val="000000"/>
                          </a:solidFill>
                          <a:effectLst/>
                          <a:latin typeface="Berlin Sans FB" pitchFamily="34" charset="0"/>
                        </a:rPr>
                        <a:t>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Berlin Sans FB" pitchFamily="34" charset="0"/>
                        </a:rPr>
                        <a:t>Kepemimpinan</a:t>
                      </a:r>
                      <a:endParaRPr kumimoji="0" lang="en-US" sz="2000" b="0" i="0" u="none" strike="noStrike" cap="none" normalizeH="0" baseline="0" dirty="0" smtClean="0">
                        <a:ln>
                          <a:noFill/>
                        </a:ln>
                        <a:solidFill>
                          <a:srgbClr val="000000"/>
                        </a:solidFill>
                        <a:effectLst/>
                        <a:latin typeface="Berlin Sans FB"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E3611">
                        <a:alpha val="47842"/>
                      </a:srgbClr>
                    </a:solidFill>
                  </a:tcPr>
                </a:tc>
              </a:tr>
            </a:tbl>
          </a:graphicData>
        </a:graphic>
      </p:graphicFrame>
      <p:graphicFrame>
        <p:nvGraphicFramePr>
          <p:cNvPr id="12" name="Content Placeholder 10"/>
          <p:cNvGraphicFramePr>
            <a:graphicFrameLocks/>
          </p:cNvGraphicFramePr>
          <p:nvPr/>
        </p:nvGraphicFramePr>
        <p:xfrm>
          <a:off x="3352800" y="1143000"/>
          <a:ext cx="4724401" cy="4145280"/>
        </p:xfrm>
        <a:graphic>
          <a:graphicData uri="http://schemas.openxmlformats.org/drawingml/2006/table">
            <a:tbl>
              <a:tblPr firstRow="1" bandRow="1">
                <a:tableStyleId>{5C22544A-7EE6-4342-B048-85BDC9FD1C3A}</a:tableStyleId>
              </a:tblPr>
              <a:tblGrid>
                <a:gridCol w="416859"/>
                <a:gridCol w="1818127"/>
                <a:gridCol w="478926"/>
                <a:gridCol w="2010489"/>
              </a:tblGrid>
              <a:tr h="370840">
                <a:tc>
                  <a:txBody>
                    <a:bodyPr/>
                    <a:lstStyle/>
                    <a:p>
                      <a:pPr algn="ctr"/>
                      <a:endParaRPr lang="en-US" dirty="0"/>
                    </a:p>
                  </a:txBody>
                  <a:tcPr anchor="ctr">
                    <a:solidFill>
                      <a:schemeClr val="tx2">
                        <a:lumMod val="40000"/>
                        <a:lumOff val="60000"/>
                      </a:schemeClr>
                    </a:solidFill>
                  </a:tcPr>
                </a:tc>
                <a:tc gridSpan="3">
                  <a:txBody>
                    <a:bodyPr/>
                    <a:lstStyle/>
                    <a:p>
                      <a:pPr algn="ctr"/>
                      <a:r>
                        <a:rPr lang="en-US" sz="2400" b="0" dirty="0" smtClean="0">
                          <a:solidFill>
                            <a:srgbClr val="0000CC"/>
                          </a:solidFill>
                          <a:latin typeface="Berlin Sans FB" pitchFamily="34" charset="0"/>
                        </a:rPr>
                        <a:t>PP 46 </a:t>
                      </a:r>
                      <a:r>
                        <a:rPr lang="en-US" sz="2400" b="0" dirty="0" err="1" smtClean="0">
                          <a:solidFill>
                            <a:srgbClr val="0000CC"/>
                          </a:solidFill>
                          <a:latin typeface="Berlin Sans FB" pitchFamily="34" charset="0"/>
                        </a:rPr>
                        <a:t>Thn</a:t>
                      </a:r>
                      <a:r>
                        <a:rPr lang="en-US" sz="2400" b="0" dirty="0" smtClean="0">
                          <a:solidFill>
                            <a:srgbClr val="0000CC"/>
                          </a:solidFill>
                          <a:latin typeface="Berlin Sans FB" pitchFamily="34" charset="0"/>
                        </a:rPr>
                        <a:t> 2011</a:t>
                      </a:r>
                      <a:endParaRPr lang="en-US" sz="2400" b="0" dirty="0">
                        <a:solidFill>
                          <a:srgbClr val="0000CC"/>
                        </a:solidFill>
                        <a:latin typeface="Berlin Sans FB" pitchFamily="34" charset="0"/>
                      </a:endParaRPr>
                    </a:p>
                  </a:txBody>
                  <a:tcPr anchor="ctr">
                    <a:solidFill>
                      <a:schemeClr val="tx2">
                        <a:lumMod val="40000"/>
                        <a:lumOff val="60000"/>
                      </a:schemeClr>
                    </a:solidFill>
                  </a:tcPr>
                </a:tc>
                <a:tc hMerge="1">
                  <a:txBody>
                    <a:bodyPr/>
                    <a:lstStyle/>
                    <a:p>
                      <a:pPr algn="ctr"/>
                      <a:endParaRPr lang="en-US" dirty="0"/>
                    </a:p>
                  </a:txBody>
                  <a:tcPr anchor="ctr"/>
                </a:tc>
                <a:tc hMerge="1">
                  <a:txBody>
                    <a:bodyPr/>
                    <a:lstStyle/>
                    <a:p>
                      <a:pPr algn="ctr"/>
                      <a:endParaRPr lang="en-US" dirty="0"/>
                    </a:p>
                  </a:txBody>
                  <a:tcPr anchor="ctr"/>
                </a:tc>
              </a:tr>
              <a:tr h="370840">
                <a:tc>
                  <a:txBody>
                    <a:bodyPr/>
                    <a:lstStyle/>
                    <a:p>
                      <a:pPr algn="ctr"/>
                      <a:r>
                        <a:rPr lang="en-US" sz="2000" dirty="0" smtClean="0">
                          <a:latin typeface="Berlin Sans FB" pitchFamily="34" charset="0"/>
                        </a:rPr>
                        <a:t>1</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Sasaran</a:t>
                      </a:r>
                      <a:r>
                        <a:rPr lang="en-US" sz="2000" dirty="0" smtClean="0">
                          <a:latin typeface="Berlin Sans FB" pitchFamily="34" charset="0"/>
                        </a:rPr>
                        <a:t> </a:t>
                      </a:r>
                      <a:r>
                        <a:rPr lang="en-US" sz="2000" dirty="0" err="1" smtClean="0">
                          <a:latin typeface="Berlin Sans FB" pitchFamily="34" charset="0"/>
                        </a:rPr>
                        <a:t>Kerja</a:t>
                      </a:r>
                      <a:r>
                        <a:rPr lang="en-US" sz="2000" dirty="0" smtClean="0">
                          <a:latin typeface="Berlin Sans FB" pitchFamily="34" charset="0"/>
                        </a:rPr>
                        <a:t> </a:t>
                      </a:r>
                      <a:r>
                        <a:rPr lang="en-US" sz="2000" dirty="0" err="1" smtClean="0">
                          <a:latin typeface="Berlin Sans FB" pitchFamily="34" charset="0"/>
                        </a:rPr>
                        <a:t>Pegawai</a:t>
                      </a:r>
                      <a:r>
                        <a:rPr lang="en-US" sz="2000" dirty="0" smtClean="0">
                          <a:latin typeface="Berlin Sans FB" pitchFamily="34" charset="0"/>
                        </a:rPr>
                        <a:t> </a:t>
                      </a:r>
                    </a:p>
                    <a:p>
                      <a:r>
                        <a:rPr lang="en-US" sz="2000" dirty="0" smtClean="0">
                          <a:latin typeface="Berlin Sans FB" pitchFamily="34" charset="0"/>
                        </a:rPr>
                        <a:t>( 60 % )</a:t>
                      </a:r>
                      <a:endParaRPr lang="en-US" sz="2000" dirty="0">
                        <a:latin typeface="Berlin Sans FB" pitchFamily="34" charset="0"/>
                      </a:endParaRPr>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r>
              <a:tr h="370840">
                <a:tc>
                  <a:txBody>
                    <a:bodyPr/>
                    <a:lstStyle/>
                    <a:p>
                      <a:pPr algn="ctr"/>
                      <a:r>
                        <a:rPr lang="en-US" sz="2000" dirty="0" smtClean="0">
                          <a:latin typeface="Berlin Sans FB" pitchFamily="34" charset="0"/>
                        </a:rPr>
                        <a:t>2</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Perilaku</a:t>
                      </a:r>
                      <a:r>
                        <a:rPr lang="en-US" sz="2000" dirty="0" smtClean="0">
                          <a:latin typeface="Berlin Sans FB" pitchFamily="34" charset="0"/>
                        </a:rPr>
                        <a:t> </a:t>
                      </a:r>
                      <a:r>
                        <a:rPr lang="en-US" sz="2000" dirty="0" err="1" smtClean="0">
                          <a:latin typeface="Berlin Sans FB" pitchFamily="34" charset="0"/>
                        </a:rPr>
                        <a:t>Kerja</a:t>
                      </a:r>
                      <a:endParaRPr lang="en-US" sz="2000" dirty="0" smtClean="0">
                        <a:latin typeface="Berlin Sans FB" pitchFamily="34" charset="0"/>
                      </a:endParaRPr>
                    </a:p>
                    <a:p>
                      <a:r>
                        <a:rPr lang="en-US" sz="2000" dirty="0" smtClean="0">
                          <a:latin typeface="Berlin Sans FB" pitchFamily="34" charset="0"/>
                        </a:rPr>
                        <a:t>( 40 % )</a:t>
                      </a:r>
                      <a:endParaRPr lang="en-US" sz="2000" dirty="0">
                        <a:latin typeface="Berlin Sans FB" pitchFamily="34" charset="0"/>
                      </a:endParaRPr>
                    </a:p>
                  </a:txBody>
                  <a:tcPr>
                    <a:solidFill>
                      <a:schemeClr val="tx2">
                        <a:lumMod val="40000"/>
                        <a:lumOff val="60000"/>
                      </a:schemeClr>
                    </a:solidFill>
                  </a:tcPr>
                </a:tc>
                <a:tc>
                  <a:txBody>
                    <a:bodyPr/>
                    <a:lstStyle/>
                    <a:p>
                      <a:pPr algn="ctr"/>
                      <a:r>
                        <a:rPr lang="en-US" sz="2000" dirty="0" smtClean="0">
                          <a:latin typeface="Berlin Sans FB" pitchFamily="34" charset="0"/>
                        </a:rPr>
                        <a:t>1</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Orientasi</a:t>
                      </a:r>
                      <a:r>
                        <a:rPr lang="en-US" sz="2000" dirty="0" smtClean="0">
                          <a:latin typeface="Berlin Sans FB" pitchFamily="34" charset="0"/>
                        </a:rPr>
                        <a:t> </a:t>
                      </a:r>
                      <a:r>
                        <a:rPr lang="en-US" sz="2000" dirty="0" err="1" smtClean="0">
                          <a:latin typeface="Berlin Sans FB" pitchFamily="34" charset="0"/>
                        </a:rPr>
                        <a:t>Pelayanan</a:t>
                      </a:r>
                      <a:endParaRPr lang="en-US" sz="2000" dirty="0">
                        <a:latin typeface="Berlin Sans FB" pitchFamily="34" charset="0"/>
                      </a:endParaRPr>
                    </a:p>
                  </a:txBody>
                  <a:tcPr>
                    <a:solidFill>
                      <a:schemeClr val="tx2">
                        <a:lumMod val="40000"/>
                        <a:lumOff val="60000"/>
                      </a:schemeClr>
                    </a:solidFill>
                  </a:tcPr>
                </a:tc>
              </a:tr>
              <a:tr h="370840">
                <a:tc>
                  <a:txBody>
                    <a:bodyPr/>
                    <a:lstStyle/>
                    <a:p>
                      <a:pPr algn="ctr"/>
                      <a:endParaRPr lang="en-US" dirty="0"/>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c>
                  <a:txBody>
                    <a:bodyPr/>
                    <a:lstStyle/>
                    <a:p>
                      <a:pPr algn="ctr"/>
                      <a:r>
                        <a:rPr lang="en-US" sz="2000" dirty="0" smtClean="0">
                          <a:latin typeface="Berlin Sans FB" pitchFamily="34" charset="0"/>
                        </a:rPr>
                        <a:t>2</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Integritas</a:t>
                      </a:r>
                      <a:endParaRPr lang="en-US" sz="2000" dirty="0">
                        <a:latin typeface="Berlin Sans FB" pitchFamily="34" charset="0"/>
                      </a:endParaRPr>
                    </a:p>
                  </a:txBody>
                  <a:tcPr>
                    <a:solidFill>
                      <a:schemeClr val="tx2">
                        <a:lumMod val="40000"/>
                        <a:lumOff val="60000"/>
                      </a:schemeClr>
                    </a:solidFill>
                  </a:tcPr>
                </a:tc>
              </a:tr>
              <a:tr h="370840">
                <a:tc>
                  <a:txBody>
                    <a:bodyPr/>
                    <a:lstStyle/>
                    <a:p>
                      <a:pPr algn="ctr"/>
                      <a:endParaRPr lang="en-US" dirty="0"/>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c>
                  <a:txBody>
                    <a:bodyPr/>
                    <a:lstStyle/>
                    <a:p>
                      <a:pPr algn="ctr"/>
                      <a:r>
                        <a:rPr lang="en-US" sz="2000" dirty="0" smtClean="0">
                          <a:latin typeface="Berlin Sans FB" pitchFamily="34" charset="0"/>
                        </a:rPr>
                        <a:t>3</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Komitmen</a:t>
                      </a:r>
                      <a:endParaRPr lang="en-US" sz="2000" dirty="0">
                        <a:latin typeface="Berlin Sans FB" pitchFamily="34" charset="0"/>
                      </a:endParaRPr>
                    </a:p>
                  </a:txBody>
                  <a:tcPr>
                    <a:solidFill>
                      <a:schemeClr val="tx2">
                        <a:lumMod val="40000"/>
                        <a:lumOff val="60000"/>
                      </a:schemeClr>
                    </a:solidFill>
                  </a:tcPr>
                </a:tc>
              </a:tr>
              <a:tr h="370840">
                <a:tc>
                  <a:txBody>
                    <a:bodyPr/>
                    <a:lstStyle/>
                    <a:p>
                      <a:pPr algn="ctr"/>
                      <a:endParaRPr lang="en-US" dirty="0"/>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c>
                  <a:txBody>
                    <a:bodyPr/>
                    <a:lstStyle/>
                    <a:p>
                      <a:pPr algn="ctr"/>
                      <a:r>
                        <a:rPr lang="en-US" sz="2000" dirty="0" smtClean="0">
                          <a:latin typeface="Berlin Sans FB" pitchFamily="34" charset="0"/>
                        </a:rPr>
                        <a:t>4</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Disiplin</a:t>
                      </a:r>
                      <a:endParaRPr lang="en-US" sz="2000" dirty="0">
                        <a:latin typeface="Berlin Sans FB" pitchFamily="34" charset="0"/>
                      </a:endParaRPr>
                    </a:p>
                  </a:txBody>
                  <a:tcPr>
                    <a:solidFill>
                      <a:schemeClr val="tx2">
                        <a:lumMod val="40000"/>
                        <a:lumOff val="60000"/>
                      </a:schemeClr>
                    </a:solidFill>
                  </a:tcPr>
                </a:tc>
              </a:tr>
              <a:tr h="370840">
                <a:tc>
                  <a:txBody>
                    <a:bodyPr/>
                    <a:lstStyle/>
                    <a:p>
                      <a:pPr algn="ctr"/>
                      <a:endParaRPr lang="en-US" dirty="0"/>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c>
                  <a:txBody>
                    <a:bodyPr/>
                    <a:lstStyle/>
                    <a:p>
                      <a:pPr algn="ctr"/>
                      <a:r>
                        <a:rPr lang="en-US" sz="2000" dirty="0" smtClean="0">
                          <a:latin typeface="Berlin Sans FB" pitchFamily="34" charset="0"/>
                        </a:rPr>
                        <a:t>5</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Kerjasama</a:t>
                      </a:r>
                      <a:endParaRPr lang="en-US" sz="2000" dirty="0">
                        <a:latin typeface="Berlin Sans FB" pitchFamily="34" charset="0"/>
                      </a:endParaRPr>
                    </a:p>
                  </a:txBody>
                  <a:tcPr>
                    <a:solidFill>
                      <a:schemeClr val="tx2">
                        <a:lumMod val="40000"/>
                        <a:lumOff val="60000"/>
                      </a:schemeClr>
                    </a:solidFill>
                  </a:tcPr>
                </a:tc>
              </a:tr>
              <a:tr h="370840">
                <a:tc>
                  <a:txBody>
                    <a:bodyPr/>
                    <a:lstStyle/>
                    <a:p>
                      <a:pPr algn="ctr"/>
                      <a:endParaRPr lang="en-US" dirty="0"/>
                    </a:p>
                  </a:txBody>
                  <a:tcPr>
                    <a:solidFill>
                      <a:schemeClr val="tx2">
                        <a:lumMod val="40000"/>
                        <a:lumOff val="60000"/>
                      </a:schemeClr>
                    </a:solidFill>
                  </a:tcPr>
                </a:tc>
                <a:tc>
                  <a:txBody>
                    <a:bodyPr/>
                    <a:lstStyle/>
                    <a:p>
                      <a:endParaRPr lang="en-US" sz="2000" dirty="0">
                        <a:latin typeface="Berlin Sans FB" pitchFamily="34" charset="0"/>
                      </a:endParaRPr>
                    </a:p>
                  </a:txBody>
                  <a:tcPr>
                    <a:solidFill>
                      <a:schemeClr val="tx2">
                        <a:lumMod val="40000"/>
                        <a:lumOff val="60000"/>
                      </a:schemeClr>
                    </a:solidFill>
                  </a:tcPr>
                </a:tc>
                <a:tc>
                  <a:txBody>
                    <a:bodyPr/>
                    <a:lstStyle/>
                    <a:p>
                      <a:pPr algn="ctr"/>
                      <a:r>
                        <a:rPr lang="en-US" sz="2000" dirty="0" smtClean="0">
                          <a:latin typeface="Berlin Sans FB" pitchFamily="34" charset="0"/>
                        </a:rPr>
                        <a:t>6</a:t>
                      </a:r>
                      <a:endParaRPr lang="en-US" sz="2000" dirty="0">
                        <a:latin typeface="Berlin Sans FB" pitchFamily="34" charset="0"/>
                      </a:endParaRPr>
                    </a:p>
                  </a:txBody>
                  <a:tcPr>
                    <a:solidFill>
                      <a:schemeClr val="tx2">
                        <a:lumMod val="40000"/>
                        <a:lumOff val="60000"/>
                      </a:schemeClr>
                    </a:solidFill>
                  </a:tcPr>
                </a:tc>
                <a:tc>
                  <a:txBody>
                    <a:bodyPr/>
                    <a:lstStyle/>
                    <a:p>
                      <a:r>
                        <a:rPr lang="en-US" sz="2000" dirty="0" err="1" smtClean="0">
                          <a:latin typeface="Berlin Sans FB" pitchFamily="34" charset="0"/>
                        </a:rPr>
                        <a:t>Kepemimpinan</a:t>
                      </a:r>
                      <a:endParaRPr lang="en-US" sz="2000" dirty="0">
                        <a:latin typeface="Berlin Sans FB" pitchFamily="34" charset="0"/>
                      </a:endParaRPr>
                    </a:p>
                  </a:txBody>
                  <a:tcPr>
                    <a:solidFill>
                      <a:schemeClr val="tx2">
                        <a:lumMod val="40000"/>
                        <a:lumOff val="60000"/>
                      </a:schemeClr>
                    </a:solidFill>
                  </a:tcPr>
                </a:tc>
              </a:tr>
            </a:tbl>
          </a:graphicData>
        </a:graphic>
      </p:graphicFrame>
      <p:sp>
        <p:nvSpPr>
          <p:cNvPr id="13" name="Oval 12"/>
          <p:cNvSpPr/>
          <p:nvPr/>
        </p:nvSpPr>
        <p:spPr>
          <a:xfrm rot="20873965">
            <a:off x="2698698" y="3985817"/>
            <a:ext cx="1071562" cy="11430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b="1" dirty="0">
                <a:solidFill>
                  <a:srgbClr val="66FF33"/>
                </a:solidFill>
                <a:latin typeface="Arial Black" pitchFamily="34" charset="0"/>
              </a:rPr>
              <a:t>VS</a:t>
            </a:r>
          </a:p>
        </p:txBody>
      </p:sp>
      <p:sp>
        <p:nvSpPr>
          <p:cNvPr id="6" name="Striped Right Arrow 5"/>
          <p:cNvSpPr/>
          <p:nvPr/>
        </p:nvSpPr>
        <p:spPr>
          <a:xfrm rot="5400000">
            <a:off x="5562600" y="5029200"/>
            <a:ext cx="533400" cy="1295400"/>
          </a:xfrm>
          <a:prstGeom prst="striped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505200" y="6019800"/>
            <a:ext cx="4495800" cy="6096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rgbClr val="FF0000"/>
                </a:solidFill>
                <a:latin typeface="Arial Rounded MT Bold" pitchFamily="34" charset="0"/>
              </a:rPr>
              <a:t>PERKA BKN 1 TAHUN 2013</a:t>
            </a:r>
            <a:endParaRPr lang="en-US" sz="1600" b="1" dirty="0">
              <a:solidFill>
                <a:srgbClr val="FF0000"/>
              </a:solidFill>
              <a:latin typeface="Arial Rounded MT Bold"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373762" name="Group 2"/>
          <p:cNvGraphicFramePr>
            <a:graphicFrameLocks noGrp="1"/>
          </p:cNvGraphicFramePr>
          <p:nvPr>
            <p:ph/>
          </p:nvPr>
        </p:nvGraphicFramePr>
        <p:xfrm>
          <a:off x="457200" y="533401"/>
          <a:ext cx="8435975" cy="5590216"/>
        </p:xfrm>
        <a:graphic>
          <a:graphicData uri="http://schemas.openxmlformats.org/drawingml/2006/table">
            <a:tbl>
              <a:tblPr/>
              <a:tblGrid>
                <a:gridCol w="442913"/>
                <a:gridCol w="4546600"/>
                <a:gridCol w="3446462"/>
              </a:tblGrid>
              <a:tr h="2624144">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400" b="1" i="0" u="none" strike="noStrike" cap="none" normalizeH="0" baseline="0" dirty="0" smtClean="0">
                          <a:ln>
                            <a:noFill/>
                          </a:ln>
                          <a:solidFill>
                            <a:schemeClr val="tx1"/>
                          </a:solidFill>
                          <a:effectLst/>
                          <a:latin typeface="Arial" pitchFamily="34" charset="0"/>
                          <a:cs typeface="Arial" pitchFamily="34" charset="0"/>
                        </a:rPr>
                        <a:t>6.</a:t>
                      </a: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TANGGAPAN PEJABAT PENILAI ATAS KEBERATAN</a:t>
                      </a: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sv-SE" sz="1400" b="0" i="0" u="none" strike="noStrike" cap="none" normalizeH="0" baseline="0" dirty="0" smtClean="0">
                          <a:ln>
                            <a:noFill/>
                          </a:ln>
                          <a:solidFill>
                            <a:schemeClr val="tx1"/>
                          </a:solidFill>
                          <a:effectLst/>
                          <a:latin typeface="Arial" pitchFamily="34" charset="0"/>
                          <a:cs typeface="Arial" pitchFamily="34" charset="0"/>
                        </a:rPr>
                        <a:t>Tanggal,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20000"/>
                        <a:lumOff val="80000"/>
                      </a:schemeClr>
                    </a:solidFill>
                  </a:tcPr>
                </a:tc>
              </a:tr>
              <a:tr h="2938456">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sv-SE" sz="1400" b="1" i="0" u="none" strike="noStrike" cap="none" normalizeH="0" baseline="0" dirty="0" smtClean="0">
                          <a:ln>
                            <a:noFill/>
                          </a:ln>
                          <a:solidFill>
                            <a:schemeClr val="tx1"/>
                          </a:solidFill>
                          <a:effectLst/>
                          <a:latin typeface="Arial" pitchFamily="34" charset="0"/>
                          <a:cs typeface="Arial" pitchFamily="34" charset="0"/>
                        </a:rPr>
                        <a:t>7.</a:t>
                      </a:r>
                      <a:endParaRPr kumimoji="0" lang="sv-SE" sz="14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KEPUTUSAN ATASAN PEJABAT PENILAI ATAS KEBERATAN</a:t>
                      </a:r>
                    </a:p>
                  </a:txBody>
                  <a:tcP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fi-FI" sz="1400"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fi-FI" sz="1400" b="0" i="0" u="none" strike="noStrike" cap="none" normalizeH="0" baseline="0" dirty="0" smtClean="0">
                          <a:ln>
                            <a:noFill/>
                          </a:ln>
                          <a:solidFill>
                            <a:schemeClr val="tx1"/>
                          </a:solidFill>
                          <a:effectLst/>
                          <a:latin typeface="Arial" pitchFamily="34" charset="0"/>
                          <a:cs typeface="Arial" pitchFamily="34" charset="0"/>
                        </a:rPr>
                        <a:t>Tanggal, .......................</a:t>
                      </a:r>
                    </a:p>
                  </a:txBody>
                  <a:tcP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40000"/>
                        <a:lumOff val="60000"/>
                      </a:schemeClr>
                    </a:solidFill>
                  </a:tcPr>
                </a:tc>
              </a:tr>
            </a:tbl>
          </a:graphicData>
        </a:graphic>
      </p:graphicFrame>
    </p:spTree>
  </p:cSld>
  <p:clrMapOvr>
    <a:masterClrMapping/>
  </p:clrMapOvr>
  <p:transition spd="med">
    <p:comb/>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381000"/>
          <a:ext cx="8229600" cy="6096000"/>
        </p:xfrm>
        <a:graphic>
          <a:graphicData uri="http://schemas.openxmlformats.org/drawingml/2006/table">
            <a:tbl>
              <a:tblPr firstRow="1" bandRow="1">
                <a:tableStyleId>{5C22544A-7EE6-4342-B048-85BDC9FD1C3A}</a:tableStyleId>
              </a:tblPr>
              <a:tblGrid>
                <a:gridCol w="8229600"/>
              </a:tblGrid>
              <a:tr h="2032000">
                <a:tc>
                  <a:txBody>
                    <a:bodyPr/>
                    <a:lstStyle/>
                    <a:p>
                      <a:r>
                        <a:rPr lang="id-ID" b="0" noProof="0" dirty="0" smtClean="0"/>
                        <a:t>                                                                               </a:t>
                      </a:r>
                      <a:r>
                        <a:rPr lang="id-ID" b="0" noProof="0" dirty="0" smtClean="0">
                          <a:solidFill>
                            <a:schemeClr val="tx1"/>
                          </a:solidFill>
                        </a:rPr>
                        <a:t>8. DIBUAT TANGGAL, 31 DESEMBER 2014</a:t>
                      </a:r>
                    </a:p>
                    <a:p>
                      <a:r>
                        <a:rPr lang="id-ID" b="0" noProof="0" dirty="0" smtClean="0">
                          <a:solidFill>
                            <a:schemeClr val="tx1"/>
                          </a:solidFill>
                        </a:rPr>
                        <a:t>                                                                                                    PEJABAT PENILAI,</a:t>
                      </a:r>
                    </a:p>
                    <a:p>
                      <a:endParaRPr lang="id-ID" b="0" noProof="0" dirty="0" smtClean="0">
                        <a:solidFill>
                          <a:schemeClr val="tx1"/>
                        </a:solidFill>
                      </a:endParaRPr>
                    </a:p>
                    <a:p>
                      <a:endParaRPr lang="id-ID" b="0" noProof="0" dirty="0" smtClean="0">
                        <a:solidFill>
                          <a:schemeClr val="tx1"/>
                        </a:solidFill>
                      </a:endParaRPr>
                    </a:p>
                    <a:p>
                      <a:r>
                        <a:rPr lang="id-ID" b="0" noProof="0" dirty="0" smtClean="0">
                          <a:solidFill>
                            <a:schemeClr val="tx1"/>
                          </a:solidFill>
                        </a:rPr>
                        <a:t>                                                                                             </a:t>
                      </a:r>
                      <a:r>
                        <a:rPr lang="id-ID" b="0" u="sng" noProof="0" dirty="0" smtClean="0">
                          <a:solidFill>
                            <a:schemeClr val="tx1"/>
                          </a:solidFill>
                        </a:rPr>
                        <a:t>dr.</a:t>
                      </a:r>
                      <a:r>
                        <a:rPr lang="id-ID" b="0" u="sng" baseline="0" noProof="0" dirty="0" smtClean="0">
                          <a:solidFill>
                            <a:schemeClr val="tx1"/>
                          </a:solidFill>
                        </a:rPr>
                        <a:t> Syarifuddin</a:t>
                      </a:r>
                    </a:p>
                    <a:p>
                      <a:r>
                        <a:rPr lang="id-ID" b="0" baseline="0" noProof="0" dirty="0" smtClean="0">
                          <a:solidFill>
                            <a:schemeClr val="tx1"/>
                          </a:solidFill>
                        </a:rPr>
                        <a:t>                                                                                   NIP. 19680215 198801 1002</a:t>
                      </a:r>
                      <a:endParaRPr lang="id-ID" b="0" noProof="0" dirty="0">
                        <a:solidFill>
                          <a:schemeClr val="tx1"/>
                        </a:solidFill>
                      </a:endParaRPr>
                    </a:p>
                  </a:txBody>
                  <a:tcPr/>
                </a:tc>
              </a:tr>
              <a:tr h="2032000">
                <a:tc>
                  <a:txBody>
                    <a:bodyPr/>
                    <a:lstStyle/>
                    <a:p>
                      <a:r>
                        <a:rPr lang="id-ID" noProof="0" dirty="0" smtClean="0"/>
                        <a:t>9. DITERIMA TANGGAL, 5 JANUARI 2015</a:t>
                      </a:r>
                    </a:p>
                    <a:p>
                      <a:r>
                        <a:rPr lang="id-ID" noProof="0" dirty="0" smtClean="0"/>
                        <a:t>     PNS YANG DINILAI,</a:t>
                      </a:r>
                    </a:p>
                    <a:p>
                      <a:endParaRPr lang="id-ID" noProof="0" dirty="0" smtClean="0"/>
                    </a:p>
                    <a:p>
                      <a:endParaRPr lang="id-ID" noProof="0" dirty="0" smtClean="0"/>
                    </a:p>
                    <a:p>
                      <a:r>
                        <a:rPr lang="id-ID" noProof="0" dirty="0" smtClean="0"/>
                        <a:t>    </a:t>
                      </a:r>
                      <a:r>
                        <a:rPr lang="en-US" noProof="0" dirty="0" smtClean="0"/>
                        <a:t>           </a:t>
                      </a:r>
                      <a:r>
                        <a:rPr lang="id-ID" noProof="0" dirty="0" smtClean="0"/>
                        <a:t> </a:t>
                      </a:r>
                      <a:r>
                        <a:rPr lang="id-ID" u="sng" noProof="0" dirty="0" smtClean="0"/>
                        <a:t>Agung Hertanto</a:t>
                      </a:r>
                    </a:p>
                    <a:p>
                      <a:r>
                        <a:rPr lang="en-US" noProof="0" dirty="0" smtClean="0"/>
                        <a:t>     </a:t>
                      </a:r>
                      <a:r>
                        <a:rPr lang="id-ID" noProof="0" dirty="0" smtClean="0"/>
                        <a:t>NIP. 19750326 200001 1 001</a:t>
                      </a:r>
                      <a:endParaRPr lang="id-ID" noProof="0" dirty="0"/>
                    </a:p>
                  </a:txBody>
                  <a:tcPr/>
                </a:tc>
              </a:tr>
              <a:tr h="2032000">
                <a:tc>
                  <a:txBody>
                    <a:bodyPr/>
                    <a:lstStyle/>
                    <a:p>
                      <a:r>
                        <a:rPr lang="id-ID" noProof="0" dirty="0" smtClean="0"/>
                        <a:t>                                                                                10.</a:t>
                      </a:r>
                      <a:r>
                        <a:rPr lang="id-ID" baseline="0" noProof="0" dirty="0" smtClean="0"/>
                        <a:t> DITERIMA TANGGAL, 12 Januari 2015</a:t>
                      </a:r>
                    </a:p>
                    <a:p>
                      <a:r>
                        <a:rPr lang="id-ID" baseline="0" noProof="0" dirty="0" smtClean="0"/>
                        <a:t>                                                                                           ATASAN PEJABAT YANG MENILAI,</a:t>
                      </a:r>
                    </a:p>
                    <a:p>
                      <a:endParaRPr lang="id-ID" baseline="0" noProof="0" dirty="0" smtClean="0"/>
                    </a:p>
                    <a:p>
                      <a:endParaRPr lang="id-ID" baseline="0" noProof="0" dirty="0" smtClean="0"/>
                    </a:p>
                    <a:p>
                      <a:r>
                        <a:rPr lang="id-ID" baseline="0" noProof="0" dirty="0" smtClean="0"/>
                        <a:t>                                                                                                  dr. Supriyono, M.ARS</a:t>
                      </a:r>
                    </a:p>
                    <a:p>
                      <a:r>
                        <a:rPr lang="id-ID" baseline="0" noProof="0" dirty="0" smtClean="0"/>
                        <a:t>                                                                                                  NIP. 19650203 198512 1 002</a:t>
                      </a:r>
                      <a:endParaRPr lang="id-ID" noProof="0" dirty="0"/>
                    </a:p>
                  </a:txBody>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609600" y="381000"/>
            <a:ext cx="8001000" cy="12192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347" name="Content Placeholder 2"/>
          <p:cNvSpPr>
            <a:spLocks noGrp="1"/>
          </p:cNvSpPr>
          <p:nvPr>
            <p:ph idx="1"/>
          </p:nvPr>
        </p:nvSpPr>
        <p:spPr>
          <a:xfrm>
            <a:off x="457200" y="228600"/>
            <a:ext cx="8229600" cy="6400800"/>
          </a:xfrm>
          <a:gradFill rotWithShape="1">
            <a:gsLst>
              <a:gs pos="0">
                <a:srgbClr val="F3C78A"/>
              </a:gs>
              <a:gs pos="50000">
                <a:srgbClr val="F5DBB9"/>
              </a:gs>
              <a:gs pos="100000">
                <a:srgbClr val="FAEDDD"/>
              </a:gs>
            </a:gsLst>
            <a:lin ang="10800000" scaled="1"/>
          </a:gradFill>
        </p:spPr>
        <p:txBody>
          <a:bodyPr/>
          <a:lstStyle/>
          <a:p>
            <a:pPr algn="just" eaLnBrk="1" hangingPunct="1">
              <a:buFont typeface="Wingdings" pitchFamily="2" charset="2"/>
              <a:buChar char="v"/>
            </a:pPr>
            <a:r>
              <a:rPr lang="en-US" sz="2000" smtClean="0"/>
              <a:t>Guru/Dosen yang dipekerjakan/diperbantukan pada badan-badan swasta yang ditentukan oleh pemerintah dan tidak dibebaskan dari jabatan fungsional tertentu wajib menyusun SKP pada awal tahun dan penilaian prestasi kerja pada akhir tahun. Pejabat penilai dan atasan pejabat penilai adalah pejabat pada instansi induk.</a:t>
            </a:r>
          </a:p>
          <a:p>
            <a:pPr algn="just" eaLnBrk="1" hangingPunct="1">
              <a:buFont typeface="Arial" charset="0"/>
              <a:buNone/>
            </a:pPr>
            <a:endParaRPr lang="en-US" sz="2000" smtClean="0"/>
          </a:p>
          <a:p>
            <a:pPr algn="just" eaLnBrk="1" hangingPunct="1">
              <a:buFont typeface="Arial" charset="0"/>
              <a:buNone/>
            </a:pPr>
            <a:endParaRPr lang="en-US" sz="2000" smtClean="0"/>
          </a:p>
          <a:p>
            <a:pPr algn="ctr" eaLnBrk="1" hangingPunct="1">
              <a:buFont typeface="Arial" charset="0"/>
              <a:buNone/>
            </a:pPr>
            <a:endParaRPr lang="en-US" sz="2000" smtClean="0"/>
          </a:p>
          <a:p>
            <a:pPr algn="just" eaLnBrk="1" hangingPunct="1">
              <a:buFont typeface="Wingdings" pitchFamily="2" charset="2"/>
              <a:buChar char="q"/>
            </a:pPr>
            <a:endParaRPr lang="en-US" sz="2000" smtClean="0"/>
          </a:p>
          <a:p>
            <a:pPr algn="just" eaLnBrk="1" hangingPunct="1">
              <a:buFont typeface="Wingdings" pitchFamily="2" charset="2"/>
              <a:buChar char="q"/>
            </a:pPr>
            <a:r>
              <a:rPr lang="en-US" sz="2000" smtClean="0"/>
              <a:t>Untuk memudahkan monitoring dan evaluasi capaian SKP secara berkala dan perilaku kerja PNS yg dinilai. Pejabat penilai dapat menggunakan formulir buku catatan penilaian perilaku kerja PNS (Anak lampiran I-i).</a:t>
            </a:r>
          </a:p>
          <a:p>
            <a:pPr algn="just" eaLnBrk="1" hangingPunct="1">
              <a:buFont typeface="Wingdings" pitchFamily="2" charset="2"/>
              <a:buChar char="q"/>
            </a:pPr>
            <a:r>
              <a:rPr lang="en-US" sz="2000" smtClean="0"/>
              <a:t>Apabila seorang PNS pindah dari instansi pemerintah yg satu ke instansi yg lain, maka buku catatan penilaian perilaku kerja dikirimkan oleh pimpinan instansi lama kepada pimpinan instansi baru.</a:t>
            </a:r>
          </a:p>
          <a:p>
            <a:pPr algn="just" eaLnBrk="1" hangingPunct="1">
              <a:buFont typeface="Wingdings" pitchFamily="2" charset="2"/>
              <a:buChar char="q"/>
            </a:pPr>
            <a:r>
              <a:rPr lang="en-US" sz="2000" smtClean="0"/>
              <a:t>Jika seorang PNS pindah unit organisasi tetapi masih tetap dalam instansi yg sama, maka hanya buku catatan penilaian perilaku kerja saja yg dikirimkan oleh pimpinan unit organisasi yg lama kepada pimpinan unit organisasi yg baru.</a:t>
            </a:r>
          </a:p>
          <a:p>
            <a:pPr algn="just" eaLnBrk="1" hangingPunct="1">
              <a:buFont typeface="Wingdings" pitchFamily="2" charset="2"/>
              <a:buChar char="q"/>
            </a:pPr>
            <a:endParaRPr lang="en-US" sz="2000" smtClean="0"/>
          </a:p>
        </p:txBody>
      </p:sp>
      <p:sp>
        <p:nvSpPr>
          <p:cNvPr id="4" name="Rounded Rectangle 3"/>
          <p:cNvSpPr/>
          <p:nvPr/>
        </p:nvSpPr>
        <p:spPr>
          <a:xfrm>
            <a:off x="1676400" y="2209800"/>
            <a:ext cx="6248400" cy="9144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bg1"/>
                </a:solidFill>
              </a:rPr>
              <a:t>BUKU CATATAN PENILAIAN PERILAKU KERJA PNS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477000"/>
          </a:xfrm>
          <a:solidFill>
            <a:schemeClr val="accent3">
              <a:lumMod val="60000"/>
              <a:lumOff val="40000"/>
            </a:schemeClr>
          </a:solidFill>
        </p:spPr>
        <p:txBody>
          <a:bodyPr/>
          <a:lstStyle/>
          <a:p>
            <a:pPr algn="ctr" eaLnBrk="1" hangingPunct="1">
              <a:buFont typeface="Arial" charset="0"/>
              <a:buNone/>
              <a:defRPr/>
            </a:pPr>
            <a:r>
              <a:rPr lang="id-ID" sz="2000" b="1" dirty="0" smtClean="0"/>
              <a:t>BUKU CATATAN PENILAIAN PERILAKU KERJA PNS</a:t>
            </a:r>
          </a:p>
          <a:p>
            <a:pPr algn="just" eaLnBrk="1" hangingPunct="1">
              <a:buFont typeface="Arial" charset="0"/>
              <a:buNone/>
              <a:defRPr/>
            </a:pPr>
            <a:r>
              <a:rPr lang="id-ID" sz="2000" dirty="0" smtClean="0"/>
              <a:t>Nama: Ali Muktar Raja, S.Sos</a:t>
            </a:r>
          </a:p>
          <a:p>
            <a:pPr algn="just" eaLnBrk="1" hangingPunct="1">
              <a:buFont typeface="Arial" charset="0"/>
              <a:buNone/>
              <a:defRPr/>
            </a:pPr>
            <a:r>
              <a:rPr lang="id-ID" sz="2000" dirty="0" smtClean="0"/>
              <a:t>NIP     : 19750713 200001 1 099</a:t>
            </a:r>
          </a:p>
          <a:p>
            <a:pPr algn="just" eaLnBrk="1" hangingPunct="1">
              <a:buFont typeface="Arial" charset="0"/>
              <a:buNone/>
              <a:defRPr/>
            </a:pPr>
            <a:endParaRPr lang="id-ID" sz="2000" dirty="0"/>
          </a:p>
        </p:txBody>
      </p:sp>
      <p:graphicFrame>
        <p:nvGraphicFramePr>
          <p:cNvPr id="5" name="Table 4"/>
          <p:cNvGraphicFramePr>
            <a:graphicFrameLocks noGrp="1"/>
          </p:cNvGraphicFramePr>
          <p:nvPr/>
        </p:nvGraphicFramePr>
        <p:xfrm>
          <a:off x="228600" y="1397000"/>
          <a:ext cx="8686802" cy="4873701"/>
        </p:xfrm>
        <a:graphic>
          <a:graphicData uri="http://schemas.openxmlformats.org/drawingml/2006/table">
            <a:tbl>
              <a:tblPr firstRow="1" bandRow="1">
                <a:tableStyleId>{5C22544A-7EE6-4342-B048-85BDC9FD1C3A}</a:tableStyleId>
              </a:tblPr>
              <a:tblGrid>
                <a:gridCol w="510128"/>
                <a:gridCol w="1775872"/>
                <a:gridCol w="3352801"/>
                <a:gridCol w="3048001"/>
              </a:tblGrid>
              <a:tr h="678082">
                <a:tc>
                  <a:txBody>
                    <a:bodyPr/>
                    <a:lstStyle/>
                    <a:p>
                      <a:pPr algn="ctr"/>
                      <a:r>
                        <a:rPr lang="id-ID" b="0" noProof="0" smtClean="0"/>
                        <a:t>No.</a:t>
                      </a:r>
                      <a:endParaRPr lang="id-ID" b="0" noProof="0"/>
                    </a:p>
                  </a:txBody>
                  <a:tcPr/>
                </a:tc>
                <a:tc>
                  <a:txBody>
                    <a:bodyPr/>
                    <a:lstStyle/>
                    <a:p>
                      <a:pPr algn="ctr"/>
                      <a:r>
                        <a:rPr lang="id-ID" b="0" noProof="0" smtClean="0"/>
                        <a:t>Tanggal</a:t>
                      </a:r>
                      <a:endParaRPr lang="id-ID" b="0" noProof="0"/>
                    </a:p>
                  </a:txBody>
                  <a:tcPr/>
                </a:tc>
                <a:tc>
                  <a:txBody>
                    <a:bodyPr/>
                    <a:lstStyle/>
                    <a:p>
                      <a:pPr algn="ctr"/>
                      <a:r>
                        <a:rPr lang="id-ID" b="0" noProof="0" smtClean="0"/>
                        <a:t>Uraian</a:t>
                      </a:r>
                      <a:endParaRPr lang="id-ID" b="0" noProof="0"/>
                    </a:p>
                  </a:txBody>
                  <a:tcPr/>
                </a:tc>
                <a:tc>
                  <a:txBody>
                    <a:bodyPr/>
                    <a:lstStyle/>
                    <a:p>
                      <a:pPr algn="ctr"/>
                      <a:r>
                        <a:rPr lang="id-ID" b="0" noProof="0" smtClean="0"/>
                        <a:t>Nama/NIP dan Paraf Pejabat Penilai</a:t>
                      </a:r>
                      <a:endParaRPr lang="id-ID" b="0" noProof="0"/>
                    </a:p>
                  </a:txBody>
                  <a:tcPr/>
                </a:tc>
              </a:tr>
              <a:tr h="263699">
                <a:tc>
                  <a:txBody>
                    <a:bodyPr/>
                    <a:lstStyle/>
                    <a:p>
                      <a:pPr algn="ctr"/>
                      <a:r>
                        <a:rPr lang="id-ID" sz="800" b="0" noProof="0" smtClean="0"/>
                        <a:t>1</a:t>
                      </a:r>
                      <a:endParaRPr lang="id-ID" sz="800" b="0" noProof="0"/>
                    </a:p>
                  </a:txBody>
                  <a:tcPr/>
                </a:tc>
                <a:tc>
                  <a:txBody>
                    <a:bodyPr/>
                    <a:lstStyle/>
                    <a:p>
                      <a:pPr algn="ctr"/>
                      <a:r>
                        <a:rPr lang="id-ID" sz="800" b="0" noProof="0" smtClean="0"/>
                        <a:t>2</a:t>
                      </a:r>
                      <a:endParaRPr lang="id-ID" sz="800" b="0" noProof="0"/>
                    </a:p>
                  </a:txBody>
                  <a:tcPr/>
                </a:tc>
                <a:tc>
                  <a:txBody>
                    <a:bodyPr/>
                    <a:lstStyle/>
                    <a:p>
                      <a:pPr algn="ctr"/>
                      <a:r>
                        <a:rPr lang="id-ID" sz="800" b="0" noProof="0" smtClean="0"/>
                        <a:t>3</a:t>
                      </a:r>
                      <a:endParaRPr lang="id-ID" sz="800" b="0" noProof="0"/>
                    </a:p>
                  </a:txBody>
                  <a:tcPr/>
                </a:tc>
                <a:tc>
                  <a:txBody>
                    <a:bodyPr/>
                    <a:lstStyle/>
                    <a:p>
                      <a:pPr algn="ctr"/>
                      <a:r>
                        <a:rPr lang="id-ID" sz="800" b="0" noProof="0" smtClean="0"/>
                        <a:t>4</a:t>
                      </a:r>
                      <a:endParaRPr lang="id-ID" sz="800" b="0" noProof="0"/>
                    </a:p>
                  </a:txBody>
                  <a:tcPr/>
                </a:tc>
              </a:tr>
              <a:tr h="3681018">
                <a:tc>
                  <a:txBody>
                    <a:bodyPr/>
                    <a:lstStyle/>
                    <a:p>
                      <a:r>
                        <a:rPr lang="id-ID" noProof="0" smtClean="0"/>
                        <a:t>1.</a:t>
                      </a:r>
                      <a:endParaRPr lang="id-ID" noProof="0"/>
                    </a:p>
                  </a:txBody>
                  <a:tcPr/>
                </a:tc>
                <a:tc>
                  <a:txBody>
                    <a:bodyPr/>
                    <a:lstStyle/>
                    <a:p>
                      <a:pPr algn="ctr"/>
                      <a:r>
                        <a:rPr lang="id-ID" noProof="0" smtClean="0"/>
                        <a:t>2 Januari 2014 s.d. </a:t>
                      </a:r>
                    </a:p>
                    <a:p>
                      <a:pPr algn="ctr"/>
                      <a:r>
                        <a:rPr lang="id-ID" noProof="0" smtClean="0"/>
                        <a:t>30 Juni 2014</a:t>
                      </a:r>
                      <a:endParaRPr lang="id-ID" noProof="0"/>
                    </a:p>
                  </a:txBody>
                  <a:tcPr/>
                </a:tc>
                <a:tc>
                  <a:txBody>
                    <a:bodyPr/>
                    <a:lstStyle/>
                    <a:p>
                      <a:r>
                        <a:rPr lang="id-ID" noProof="0" dirty="0" smtClean="0"/>
                        <a:t>Penilaian SKP sampai dengan akhir Juni 2014</a:t>
                      </a:r>
                      <a:r>
                        <a:rPr lang="id-ID" baseline="0" noProof="0" dirty="0" smtClean="0"/>
                        <a:t> = 89,04, </a:t>
                      </a:r>
                      <a:endParaRPr lang="en-US" baseline="0" noProof="0" dirty="0" smtClean="0"/>
                    </a:p>
                    <a:p>
                      <a:endParaRPr lang="en-US" baseline="0" noProof="0" dirty="0" smtClean="0"/>
                    </a:p>
                    <a:p>
                      <a:r>
                        <a:rPr lang="id-ID" baseline="0" noProof="0" dirty="0" smtClean="0"/>
                        <a:t>sedangkan penilaian perilaku kerjanya adalah sebagai berikut:</a:t>
                      </a:r>
                    </a:p>
                    <a:p>
                      <a:r>
                        <a:rPr lang="id-ID" baseline="0" noProof="0" dirty="0" smtClean="0"/>
                        <a:t>Orientasi Pelayanan = 85 (Baik)</a:t>
                      </a:r>
                    </a:p>
                    <a:p>
                      <a:r>
                        <a:rPr lang="id-ID" baseline="0" noProof="0" dirty="0" smtClean="0"/>
                        <a:t>Integritas                    = 80 (Baik)</a:t>
                      </a:r>
                    </a:p>
                    <a:p>
                      <a:r>
                        <a:rPr lang="id-ID" baseline="0" noProof="0" dirty="0" smtClean="0"/>
                        <a:t>Komitmen                  = 84 (Baik)</a:t>
                      </a:r>
                    </a:p>
                    <a:p>
                      <a:r>
                        <a:rPr lang="id-ID" baseline="0" noProof="0" dirty="0" smtClean="0"/>
                        <a:t>Disiplin                       = 85 (Baik)</a:t>
                      </a:r>
                    </a:p>
                    <a:p>
                      <a:r>
                        <a:rPr lang="id-ID" baseline="0" noProof="0" dirty="0" smtClean="0"/>
                        <a:t>Kerja sama                 = 87 (Baik)</a:t>
                      </a:r>
                    </a:p>
                    <a:p>
                      <a:r>
                        <a:rPr lang="id-ID" baseline="0" noProof="0" dirty="0" smtClean="0"/>
                        <a:t>Kepemimpinan         = 88 (Baik) </a:t>
                      </a:r>
                      <a:endParaRPr lang="id-ID" noProof="0" dirty="0"/>
                    </a:p>
                    <a:p>
                      <a:endParaRPr lang="en-US" noProof="0" dirty="0" smtClean="0"/>
                    </a:p>
                    <a:p>
                      <a:r>
                        <a:rPr lang="id-ID" noProof="0" dirty="0" smtClean="0"/>
                        <a:t>Jumlah                       = 509</a:t>
                      </a:r>
                    </a:p>
                    <a:p>
                      <a:r>
                        <a:rPr lang="id-ID" noProof="0" dirty="0" smtClean="0"/>
                        <a:t>Nilai Rata-rata          =  84,83 (Baik)</a:t>
                      </a:r>
                      <a:endParaRPr lang="id-ID" noProof="0" dirty="0"/>
                    </a:p>
                  </a:txBody>
                  <a:tcPr/>
                </a:tc>
                <a:tc>
                  <a:txBody>
                    <a:bodyPr/>
                    <a:lstStyle/>
                    <a:p>
                      <a:pPr algn="ctr"/>
                      <a:r>
                        <a:rPr lang="id-ID" noProof="0" dirty="0" smtClean="0"/>
                        <a:t>Kepala Subdirektorat Mutasi II</a:t>
                      </a:r>
                    </a:p>
                    <a:p>
                      <a:endParaRPr lang="id-ID" noProof="0" dirty="0" smtClean="0"/>
                    </a:p>
                    <a:p>
                      <a:endParaRPr lang="id-ID" noProof="0" dirty="0" smtClean="0"/>
                    </a:p>
                    <a:p>
                      <a:endParaRPr lang="id-ID" noProof="0" dirty="0" smtClean="0"/>
                    </a:p>
                    <a:p>
                      <a:pPr algn="ctr"/>
                      <a:r>
                        <a:rPr lang="id-ID" u="sng" noProof="0" dirty="0" smtClean="0"/>
                        <a:t>Drs. Indra Hidayat</a:t>
                      </a:r>
                    </a:p>
                    <a:p>
                      <a:r>
                        <a:rPr lang="id-ID" noProof="0" dirty="0" smtClean="0"/>
                        <a:t>NIP. 19610412 198301 1 099</a:t>
                      </a:r>
                      <a:endParaRPr lang="id-ID" noProof="0" dirty="0"/>
                    </a:p>
                  </a:txBody>
                  <a:tcPr/>
                </a:tc>
              </a:tr>
            </a:tbl>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410200"/>
            <a:ext cx="8229600" cy="1143000"/>
          </a:xfrm>
        </p:spPr>
        <p:txBody>
          <a:bodyPr anchor="ctr"/>
          <a:lstStyle/>
          <a:p>
            <a:pPr algn="ctr" eaLnBrk="1" hangingPunct="1">
              <a:defRPr/>
            </a:pPr>
            <a:r>
              <a:rPr lang="en-US" dirty="0" err="1" smtClean="0">
                <a:solidFill>
                  <a:srgbClr val="7030A0"/>
                </a:solidFill>
                <a:latin typeface="Matura MT Script Capitals" pitchFamily="66" charset="0"/>
              </a:rPr>
              <a:t>Semoga</a:t>
            </a:r>
            <a:r>
              <a:rPr lang="en-US" dirty="0" smtClean="0">
                <a:solidFill>
                  <a:srgbClr val="7030A0"/>
                </a:solidFill>
                <a:latin typeface="Matura MT Script Capitals" pitchFamily="66" charset="0"/>
              </a:rPr>
              <a:t> </a:t>
            </a:r>
            <a:r>
              <a:rPr lang="en-US" dirty="0" err="1" smtClean="0">
                <a:solidFill>
                  <a:srgbClr val="7030A0"/>
                </a:solidFill>
                <a:latin typeface="Matura MT Script Capitals" pitchFamily="66" charset="0"/>
              </a:rPr>
              <a:t>Bermanfaat</a:t>
            </a:r>
            <a:endParaRPr lang="en-US" dirty="0" smtClean="0">
              <a:solidFill>
                <a:srgbClr val="7030A0"/>
              </a:solidFill>
              <a:latin typeface="Matura MT Script Capitals" pitchFamily="66" charset="0"/>
            </a:endParaRPr>
          </a:p>
        </p:txBody>
      </p:sp>
      <p:pic>
        <p:nvPicPr>
          <p:cNvPr id="35843" name="Picture 3" descr="L:\gambarku\pengantin.jpeg"/>
          <p:cNvPicPr>
            <a:picLocks noChangeAspect="1" noChangeArrowheads="1"/>
          </p:cNvPicPr>
          <p:nvPr/>
        </p:nvPicPr>
        <p:blipFill>
          <a:blip r:embed="rId2"/>
          <a:srcRect/>
          <a:stretch>
            <a:fillRect/>
          </a:stretch>
        </p:blipFill>
        <p:spPr bwMode="auto">
          <a:xfrm>
            <a:off x="228600" y="304800"/>
            <a:ext cx="8610600" cy="5257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dissolve">
                                      <p:cBhvr>
                                        <p:cTn id="7" dur="500"/>
                                        <p:tgtEl>
                                          <p:spTgt spid="35843"/>
                                        </p:tgtEl>
                                      </p:cBhvr>
                                    </p:animEffect>
                                  </p:childTnLst>
                                </p:cTn>
                              </p:par>
                              <p:par>
                                <p:cTn id="8" presetID="2" presetClass="entr" presetSubtype="4"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ppt_x"/>
                                          </p:val>
                                        </p:tav>
                                        <p:tav tm="100000">
                                          <p:val>
                                            <p:strVal val="#ppt_x"/>
                                          </p:val>
                                        </p:tav>
                                      </p:tavLst>
                                    </p:anim>
                                    <p:anim calcmode="lin" valueType="num">
                                      <p:cBhvr additive="base">
                                        <p:cTn id="1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1219200"/>
            <a:ext cx="8229600" cy="4648200"/>
          </a:xfrm>
          <a:blipFill dpi="0" rotWithShape="1">
            <a:blip r:embed="rId2"/>
            <a:srcRect/>
            <a:tile tx="0" ty="0" sx="100000" sy="100000" flip="none" algn="tl"/>
          </a:blipFill>
        </p:spPr>
        <p:txBody>
          <a:bodyPr/>
          <a:lstStyle/>
          <a:p>
            <a:pPr marL="514350" indent="-514350" algn="just" eaLnBrk="1" hangingPunct="1">
              <a:buFont typeface="Arial" charset="0"/>
              <a:buAutoNum type="arabicPeriod"/>
            </a:pPr>
            <a:r>
              <a:rPr lang="id-ID" sz="2800" dirty="0" smtClean="0">
                <a:solidFill>
                  <a:srgbClr val="FFFF00"/>
                </a:solidFill>
                <a:latin typeface="Berlin Sans FB Demi" pitchFamily="34" charset="0"/>
                <a:cs typeface="Arial" charset="0"/>
              </a:rPr>
              <a:t>Setiap PNS wajib menyusun SKP berdasarkan RKT instansi. Dalam menyusun SKP harus memperhatikan hal-hal sbb:</a:t>
            </a:r>
          </a:p>
          <a:p>
            <a:pPr marL="914400" lvl="1" indent="-514350" algn="just" eaLnBrk="1" hangingPunct="1">
              <a:buFont typeface="Wingdings" pitchFamily="2" charset="2"/>
              <a:buChar char="§"/>
            </a:pPr>
            <a:r>
              <a:rPr lang="id-ID" dirty="0" smtClean="0">
                <a:solidFill>
                  <a:srgbClr val="FFFF00"/>
                </a:solidFill>
                <a:latin typeface="Berlin Sans FB Demi" pitchFamily="34" charset="0"/>
                <a:cs typeface="Arial" charset="0"/>
              </a:rPr>
              <a:t>Jelas</a:t>
            </a:r>
          </a:p>
          <a:p>
            <a:pPr marL="914400" lvl="1" indent="-514350" algn="just" eaLnBrk="1" hangingPunct="1">
              <a:buFont typeface="Wingdings" pitchFamily="2" charset="2"/>
              <a:buChar char="§"/>
            </a:pPr>
            <a:r>
              <a:rPr lang="id-ID" dirty="0" smtClean="0">
                <a:solidFill>
                  <a:srgbClr val="FFFF00"/>
                </a:solidFill>
                <a:latin typeface="Berlin Sans FB Demi" pitchFamily="34" charset="0"/>
                <a:cs typeface="Arial" charset="0"/>
              </a:rPr>
              <a:t>Dapat diukur</a:t>
            </a:r>
          </a:p>
          <a:p>
            <a:pPr marL="914400" lvl="1" indent="-514350" algn="just" eaLnBrk="1" hangingPunct="1">
              <a:buFont typeface="Wingdings" pitchFamily="2" charset="2"/>
              <a:buChar char="§"/>
            </a:pPr>
            <a:r>
              <a:rPr lang="id-ID" dirty="0" smtClean="0">
                <a:solidFill>
                  <a:srgbClr val="FFFF00"/>
                </a:solidFill>
                <a:latin typeface="Berlin Sans FB Demi" pitchFamily="34" charset="0"/>
                <a:cs typeface="Arial" charset="0"/>
              </a:rPr>
              <a:t>Relevan</a:t>
            </a:r>
          </a:p>
          <a:p>
            <a:pPr marL="914400" lvl="1" indent="-514350" algn="just" eaLnBrk="1" hangingPunct="1">
              <a:buFont typeface="Wingdings" pitchFamily="2" charset="2"/>
              <a:buChar char="§"/>
            </a:pPr>
            <a:r>
              <a:rPr lang="id-ID" dirty="0" smtClean="0">
                <a:solidFill>
                  <a:srgbClr val="FFFF00"/>
                </a:solidFill>
                <a:latin typeface="Berlin Sans FB Demi" pitchFamily="34" charset="0"/>
                <a:cs typeface="Arial" charset="0"/>
              </a:rPr>
              <a:t>Dapat dicapai</a:t>
            </a:r>
          </a:p>
          <a:p>
            <a:pPr marL="914400" lvl="1" indent="-514350" algn="just" eaLnBrk="1" hangingPunct="1">
              <a:buFont typeface="Wingdings" pitchFamily="2" charset="2"/>
              <a:buChar char="§"/>
            </a:pPr>
            <a:r>
              <a:rPr lang="en-US" dirty="0" smtClean="0">
                <a:solidFill>
                  <a:srgbClr val="FFFF00"/>
                </a:solidFill>
                <a:latin typeface="Berlin Sans FB Demi" pitchFamily="34" charset="0"/>
                <a:cs typeface="Arial" charset="0"/>
              </a:rPr>
              <a:t>M</a:t>
            </a:r>
            <a:r>
              <a:rPr lang="id-ID" dirty="0" smtClean="0">
                <a:solidFill>
                  <a:srgbClr val="FFFF00"/>
                </a:solidFill>
                <a:latin typeface="Berlin Sans FB Demi" pitchFamily="34" charset="0"/>
                <a:cs typeface="Arial" charset="0"/>
              </a:rPr>
              <a:t>emiliki target waktu</a:t>
            </a:r>
          </a:p>
        </p:txBody>
      </p:sp>
      <p:sp>
        <p:nvSpPr>
          <p:cNvPr id="19458" name="Title 1"/>
          <p:cNvSpPr>
            <a:spLocks noGrp="1"/>
          </p:cNvSpPr>
          <p:nvPr>
            <p:ph type="title"/>
          </p:nvPr>
        </p:nvSpPr>
        <p:spPr>
          <a:xfrm>
            <a:off x="457200" y="274638"/>
            <a:ext cx="8229600" cy="792162"/>
          </a:xfr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path path="circle">
              <a:fillToRect l="50000" t="50000" r="50000" b="50000"/>
            </a:path>
            <a:tileRect/>
          </a:gradFill>
        </p:spPr>
        <p:txBody>
          <a:bodyPr/>
          <a:lstStyle/>
          <a:p>
            <a:pPr algn="ctr" eaLnBrk="1" fontAlgn="auto" hangingPunct="1">
              <a:spcAft>
                <a:spcPts val="0"/>
              </a:spcAft>
              <a:defRPr/>
            </a:pPr>
            <a:r>
              <a:rPr lang="id-ID" sz="4000" dirty="0" smtClean="0">
                <a:solidFill>
                  <a:schemeClr val="accent5">
                    <a:lumMod val="75000"/>
                  </a:schemeClr>
                </a:solidFill>
                <a:latin typeface="Berlin Sans FB Demi" pitchFamily="34" charset="0"/>
                <a:cs typeface="Arial" charset="0"/>
              </a:rPr>
              <a:t>Tata Cara Penyusunan SKP</a:t>
            </a:r>
          </a:p>
        </p:txBody>
      </p:sp>
      <p:sp>
        <p:nvSpPr>
          <p:cNvPr id="5" name="Flowchart: Stored Data 4"/>
          <p:cNvSpPr/>
          <p:nvPr/>
        </p:nvSpPr>
        <p:spPr>
          <a:xfrm>
            <a:off x="3886200" y="5257800"/>
            <a:ext cx="4876800" cy="1066800"/>
          </a:xfrm>
          <a:prstGeom prst="flowChartOnlineStorag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8686800" cy="63246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Pie 3"/>
          <p:cNvSpPr/>
          <p:nvPr/>
        </p:nvSpPr>
        <p:spPr>
          <a:xfrm>
            <a:off x="228600" y="457200"/>
            <a:ext cx="8686800" cy="6096000"/>
          </a:xfrm>
          <a:prstGeom prst="pie">
            <a:avLst>
              <a:gd name="adj1" fmla="val 0"/>
              <a:gd name="adj2" fmla="val 16498188"/>
            </a:avLst>
          </a:prstGeom>
        </p:spPr>
        <p:style>
          <a:lnRef idx="1">
            <a:schemeClr val="accent5"/>
          </a:lnRef>
          <a:fillRef idx="2">
            <a:schemeClr val="accent5"/>
          </a:fillRef>
          <a:effectRef idx="1">
            <a:schemeClr val="accent5"/>
          </a:effectRef>
          <a:fontRef idx="minor">
            <a:schemeClr val="dk1"/>
          </a:fontRef>
        </p:style>
        <p:txBody>
          <a:bodyPr anchor="ctr"/>
          <a:lstStyle/>
          <a:p>
            <a:pPr marL="514350" lvl="1" indent="-514350" algn="just">
              <a:buFont typeface="Arial" charset="0"/>
              <a:buAutoNum type="arabicPeriod" startAt="2"/>
              <a:defRPr/>
            </a:pPr>
            <a:r>
              <a:rPr lang="id-ID" sz="2400" dirty="0">
                <a:solidFill>
                  <a:schemeClr val="tx2">
                    <a:lumMod val="75000"/>
                  </a:schemeClr>
                </a:solidFill>
                <a:latin typeface="Berlin Sans FB" pitchFamily="34" charset="0"/>
                <a:cs typeface="Arial" charset="0"/>
              </a:rPr>
              <a:t>SKP memuat kegiatan tugas jabatan dan target yg harus dicapai. Setiap kegiatan tugas jabatan yg akan dilakukan harus berdasarkan pada tugas dan fungsi, wewenang, tanggung jawab, dan uraian tugas yg telah ditetapkan dalam Struktur Organisasi dan Tata Kerja (SOTK).</a:t>
            </a:r>
          </a:p>
          <a:p>
            <a:pPr marL="514350" lvl="1" indent="-514350" algn="just">
              <a:buFont typeface="Arial" charset="0"/>
              <a:buAutoNum type="arabicPeriod" startAt="2"/>
              <a:defRPr/>
            </a:pPr>
            <a:endParaRPr lang="id-ID" sz="2400" dirty="0">
              <a:solidFill>
                <a:schemeClr val="tx2">
                  <a:lumMod val="75000"/>
                </a:schemeClr>
              </a:solidFill>
              <a:latin typeface="Berlin Sans FB" pitchFamily="34" charset="0"/>
              <a:cs typeface="Arial" charset="0"/>
            </a:endParaRPr>
          </a:p>
          <a:p>
            <a:pPr marL="514350" lvl="1" indent="-514350" algn="just">
              <a:buFont typeface="Arial" charset="0"/>
              <a:buAutoNum type="arabicPeriod" startAt="2"/>
              <a:defRPr/>
            </a:pPr>
            <a:r>
              <a:rPr lang="id-ID" sz="2400" dirty="0">
                <a:solidFill>
                  <a:schemeClr val="tx2">
                    <a:lumMod val="75000"/>
                  </a:schemeClr>
                </a:solidFill>
                <a:latin typeface="Berlin Sans FB" pitchFamily="34" charset="0"/>
                <a:cs typeface="Arial" charset="0"/>
              </a:rPr>
              <a:t>PNS yg tidak menyusun SKP dijatuhi hukuman sesuai dengan ketentuan peraturan perundang-undangan yg mengatur mengenai disiplin PNS.</a:t>
            </a:r>
          </a:p>
          <a:p>
            <a:pPr marL="514350" lvl="1" indent="-514350" algn="just">
              <a:buFont typeface="Arial" charset="0"/>
              <a:buNone/>
              <a:defRPr/>
            </a:pPr>
            <a:endParaRPr lang="id-ID"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925"/>
          </a:xfrm>
          <a:solidFill>
            <a:schemeClr val="accent1">
              <a:lumMod val="60000"/>
              <a:lumOff val="40000"/>
            </a:schemeClr>
          </a:solidFill>
          <a:ln>
            <a:solidFill>
              <a:srgbClr val="006600"/>
            </a:solidFill>
          </a:ln>
        </p:spPr>
        <p:txBody>
          <a:bodyPr anchor="ctr">
            <a:normAutofit/>
          </a:bodyPr>
          <a:lstStyle/>
          <a:p>
            <a:pPr eaLnBrk="1" fontAlgn="auto" hangingPunct="1">
              <a:spcAft>
                <a:spcPts val="0"/>
              </a:spcAft>
              <a:tabLst>
                <a:tab pos="546100" algn="l"/>
              </a:tabLst>
              <a:defRPr/>
            </a:pPr>
            <a:r>
              <a:rPr lang="en-US" sz="2800" dirty="0" err="1" smtClean="0">
                <a:solidFill>
                  <a:srgbClr val="FF0000"/>
                </a:solidFill>
                <a:effectLst>
                  <a:outerShdw blurRad="38100" dist="38100" dir="2700000" algn="tl">
                    <a:srgbClr val="000000">
                      <a:alpha val="43137"/>
                    </a:srgbClr>
                  </a:outerShdw>
                </a:effectLst>
                <a:latin typeface="Berlin Sans FB" pitchFamily="34" charset="0"/>
              </a:rPr>
              <a:t>Sanksi</a:t>
            </a:r>
            <a:r>
              <a:rPr lang="en-US" sz="2800" dirty="0" smtClean="0">
                <a:solidFill>
                  <a:srgbClr val="FF0000"/>
                </a:solidFill>
                <a:effectLst>
                  <a:outerShdw blurRad="38100" dist="38100" dir="2700000" algn="tl">
                    <a:srgbClr val="000000">
                      <a:alpha val="43137"/>
                    </a:srgbClr>
                  </a:outerShdw>
                </a:effectLst>
                <a:latin typeface="Berlin Sans FB" pitchFamily="34" charset="0"/>
              </a:rPr>
              <a:t> PNS yang </a:t>
            </a:r>
            <a:r>
              <a:rPr lang="en-US" sz="2800" dirty="0" err="1" smtClean="0">
                <a:solidFill>
                  <a:srgbClr val="FF0000"/>
                </a:solidFill>
                <a:effectLst>
                  <a:outerShdw blurRad="38100" dist="38100" dir="2700000" algn="tl">
                    <a:srgbClr val="000000">
                      <a:alpha val="43137"/>
                    </a:srgbClr>
                  </a:outerShdw>
                </a:effectLst>
                <a:latin typeface="Berlin Sans FB" pitchFamily="34" charset="0"/>
              </a:rPr>
              <a:t>tidak</a:t>
            </a:r>
            <a:r>
              <a:rPr lang="en-US" sz="2800" dirty="0" smtClean="0">
                <a:solidFill>
                  <a:srgbClr val="FF0000"/>
                </a:solidFill>
                <a:effectLst>
                  <a:outerShdw blurRad="38100" dist="38100" dir="2700000" algn="tl">
                    <a:srgbClr val="000000">
                      <a:alpha val="43137"/>
                    </a:srgbClr>
                  </a:outerShdw>
                </a:effectLst>
                <a:latin typeface="Berlin Sans FB" pitchFamily="34" charset="0"/>
              </a:rPr>
              <a:t> </a:t>
            </a:r>
            <a:r>
              <a:rPr lang="en-US" sz="2800" dirty="0" err="1" smtClean="0">
                <a:solidFill>
                  <a:srgbClr val="FF0000"/>
                </a:solidFill>
                <a:effectLst>
                  <a:outerShdw blurRad="38100" dist="38100" dir="2700000" algn="tl">
                    <a:srgbClr val="000000">
                      <a:alpha val="43137"/>
                    </a:srgbClr>
                  </a:outerShdw>
                </a:effectLst>
                <a:latin typeface="Berlin Sans FB" pitchFamily="34" charset="0"/>
              </a:rPr>
              <a:t>membuat</a:t>
            </a:r>
            <a:r>
              <a:rPr lang="en-US" sz="2800" dirty="0" smtClean="0">
                <a:solidFill>
                  <a:srgbClr val="FF0000"/>
                </a:solidFill>
                <a:effectLst>
                  <a:outerShdw blurRad="38100" dist="38100" dir="2700000" algn="tl">
                    <a:srgbClr val="000000">
                      <a:alpha val="43137"/>
                    </a:srgbClr>
                  </a:outerShdw>
                </a:effectLst>
                <a:latin typeface="Berlin Sans FB" pitchFamily="34" charset="0"/>
              </a:rPr>
              <a:t> SKP :</a:t>
            </a:r>
            <a:endParaRPr lang="en-US" sz="2800" dirty="0">
              <a:solidFill>
                <a:srgbClr val="FF0000"/>
              </a:solidFill>
              <a:effectLst>
                <a:outerShdw blurRad="38100" dist="38100" dir="2700000" algn="tl">
                  <a:srgbClr val="000000">
                    <a:alpha val="43137"/>
                  </a:srgbClr>
                </a:outerShdw>
              </a:effectLst>
              <a:latin typeface="Berlin Sans FB" pitchFamily="34" charset="0"/>
            </a:endParaRPr>
          </a:p>
        </p:txBody>
      </p:sp>
      <p:sp>
        <p:nvSpPr>
          <p:cNvPr id="3" name="Content Placeholder 2"/>
          <p:cNvSpPr>
            <a:spLocks noGrp="1"/>
          </p:cNvSpPr>
          <p:nvPr>
            <p:ph sz="quarter" idx="1"/>
          </p:nvPr>
        </p:nvSpPr>
        <p:spPr>
          <a:xfrm>
            <a:off x="284163" y="1000125"/>
            <a:ext cx="8482012" cy="5329238"/>
          </a:xfrm>
        </p:spPr>
        <p:txBody>
          <a:bodyPr/>
          <a:lstStyle/>
          <a:p>
            <a:pPr marL="449263" lvl="1" indent="-449263" algn="just" eaLnBrk="1" hangingPunct="1">
              <a:buFont typeface="Wingdings" pitchFamily="2" charset="2"/>
              <a:buChar char="v"/>
            </a:pPr>
            <a:r>
              <a:rPr lang="en-US" sz="2400" dirty="0" smtClean="0">
                <a:solidFill>
                  <a:srgbClr val="0000CC"/>
                </a:solidFill>
                <a:latin typeface="Berlin Sans FB" pitchFamily="34" charset="0"/>
              </a:rPr>
              <a:t>PNS yang </a:t>
            </a:r>
            <a:r>
              <a:rPr lang="en-US" sz="2400" dirty="0" err="1" smtClean="0">
                <a:solidFill>
                  <a:srgbClr val="0000CC"/>
                </a:solidFill>
                <a:latin typeface="Berlin Sans FB" pitchFamily="34" charset="0"/>
              </a:rPr>
              <a:t>tidak</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menyusun</a:t>
            </a:r>
            <a:r>
              <a:rPr lang="en-US" sz="2400" dirty="0" smtClean="0">
                <a:solidFill>
                  <a:srgbClr val="0000CC"/>
                </a:solidFill>
                <a:latin typeface="Berlin Sans FB" pitchFamily="34" charset="0"/>
              </a:rPr>
              <a:t> SKP </a:t>
            </a:r>
            <a:r>
              <a:rPr lang="en-US" sz="2400" dirty="0" err="1" smtClean="0">
                <a:solidFill>
                  <a:srgbClr val="0000CC"/>
                </a:solidFill>
                <a:latin typeface="Berlin Sans FB" pitchFamily="34" charset="0"/>
              </a:rPr>
              <a:t>dijatuhi</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hukuman</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disiplin</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sesuai</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ketentuan</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peraturan</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perundang-undangan</a:t>
            </a:r>
            <a:r>
              <a:rPr lang="en-US" sz="2400" dirty="0" smtClean="0">
                <a:solidFill>
                  <a:srgbClr val="0000CC"/>
                </a:solidFill>
                <a:latin typeface="Berlin Sans FB" pitchFamily="34" charset="0"/>
              </a:rPr>
              <a:t> yang </a:t>
            </a:r>
            <a:r>
              <a:rPr lang="en-US" sz="2400" dirty="0" err="1" smtClean="0">
                <a:solidFill>
                  <a:srgbClr val="0000CC"/>
                </a:solidFill>
                <a:latin typeface="Berlin Sans FB" pitchFamily="34" charset="0"/>
              </a:rPr>
              <a:t>mengatur</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mengenai</a:t>
            </a:r>
            <a:r>
              <a:rPr lang="en-US" sz="2400" dirty="0" smtClean="0">
                <a:solidFill>
                  <a:srgbClr val="0000CC"/>
                </a:solidFill>
                <a:latin typeface="Berlin Sans FB" pitchFamily="34" charset="0"/>
              </a:rPr>
              <a:t> </a:t>
            </a:r>
            <a:r>
              <a:rPr lang="en-US" sz="2400" dirty="0" err="1" smtClean="0">
                <a:solidFill>
                  <a:srgbClr val="0000CC"/>
                </a:solidFill>
                <a:latin typeface="Berlin Sans FB" pitchFamily="34" charset="0"/>
              </a:rPr>
              <a:t>disiplin</a:t>
            </a:r>
            <a:r>
              <a:rPr lang="en-US" sz="2400" dirty="0" smtClean="0">
                <a:solidFill>
                  <a:srgbClr val="0000CC"/>
                </a:solidFill>
                <a:latin typeface="Berlin Sans FB" pitchFamily="34" charset="0"/>
              </a:rPr>
              <a:t> PNS (</a:t>
            </a:r>
            <a:r>
              <a:rPr lang="en-US" sz="2400" dirty="0" err="1" smtClean="0">
                <a:solidFill>
                  <a:srgbClr val="0000CC"/>
                </a:solidFill>
                <a:latin typeface="Berlin Sans FB" pitchFamily="34" charset="0"/>
              </a:rPr>
              <a:t>Pasal</a:t>
            </a:r>
            <a:r>
              <a:rPr lang="en-US" sz="2400" dirty="0" smtClean="0">
                <a:solidFill>
                  <a:srgbClr val="0000CC"/>
                </a:solidFill>
                <a:latin typeface="Berlin Sans FB" pitchFamily="34" charset="0"/>
              </a:rPr>
              <a:t> 6);            </a:t>
            </a:r>
          </a:p>
          <a:p>
            <a:pPr marL="449263" lvl="1" indent="-449263" algn="just" eaLnBrk="1" hangingPunct="1">
              <a:buFont typeface="Wingdings 2" pitchFamily="18" charset="2"/>
              <a:buNone/>
            </a:pPr>
            <a:r>
              <a:rPr lang="en-US" sz="2400" dirty="0" smtClean="0">
                <a:solidFill>
                  <a:srgbClr val="0000CC"/>
                </a:solidFill>
                <a:latin typeface="Berlin Sans FB" pitchFamily="34" charset="0"/>
              </a:rPr>
              <a:t>	</a:t>
            </a:r>
            <a:r>
              <a:rPr lang="en-US" sz="2400" dirty="0" smtClean="0">
                <a:solidFill>
                  <a:schemeClr val="tx2">
                    <a:lumMod val="50000"/>
                  </a:schemeClr>
                </a:solidFill>
                <a:latin typeface="Berlin Sans FB" pitchFamily="34" charset="0"/>
              </a:rPr>
              <a:t>( </a:t>
            </a:r>
            <a:r>
              <a:rPr lang="en-US" sz="2400" dirty="0" err="1" smtClean="0">
                <a:solidFill>
                  <a:schemeClr val="tx2">
                    <a:lumMod val="50000"/>
                  </a:schemeClr>
                </a:solidFill>
                <a:latin typeface="Berlin Sans FB" pitchFamily="34" charset="0"/>
              </a:rPr>
              <a:t>Terkait</a:t>
            </a:r>
            <a:r>
              <a:rPr lang="en-US" sz="2400" dirty="0" smtClean="0">
                <a:solidFill>
                  <a:schemeClr val="tx2">
                    <a:lumMod val="50000"/>
                  </a:schemeClr>
                </a:solidFill>
                <a:latin typeface="Berlin Sans FB" pitchFamily="34" charset="0"/>
              </a:rPr>
              <a:t> </a:t>
            </a:r>
            <a:r>
              <a:rPr lang="en-US" sz="2400" dirty="0" err="1" smtClean="0">
                <a:solidFill>
                  <a:schemeClr val="tx2">
                    <a:lumMod val="50000"/>
                  </a:schemeClr>
                </a:solidFill>
                <a:latin typeface="Berlin Sans FB" pitchFamily="34" charset="0"/>
              </a:rPr>
              <a:t>dgn</a:t>
            </a:r>
            <a:r>
              <a:rPr lang="en-US" sz="2400" dirty="0" smtClean="0">
                <a:solidFill>
                  <a:schemeClr val="tx2">
                    <a:lumMod val="50000"/>
                  </a:schemeClr>
                </a:solidFill>
                <a:latin typeface="Berlin Sans FB" pitchFamily="34" charset="0"/>
              </a:rPr>
              <a:t> : </a:t>
            </a:r>
            <a:r>
              <a:rPr lang="en-US" sz="2400" dirty="0" err="1" smtClean="0">
                <a:solidFill>
                  <a:schemeClr val="tx2">
                    <a:lumMod val="50000"/>
                  </a:schemeClr>
                </a:solidFill>
                <a:latin typeface="Berlin Sans FB" pitchFamily="34" charset="0"/>
              </a:rPr>
              <a:t>Pasal</a:t>
            </a:r>
            <a:r>
              <a:rPr lang="en-US" sz="2400" dirty="0" smtClean="0">
                <a:solidFill>
                  <a:schemeClr val="tx2">
                    <a:lumMod val="50000"/>
                  </a:schemeClr>
                </a:solidFill>
                <a:latin typeface="Berlin Sans FB" pitchFamily="34" charset="0"/>
              </a:rPr>
              <a:t> 3 </a:t>
            </a:r>
            <a:r>
              <a:rPr lang="en-US" sz="2400" dirty="0" err="1" smtClean="0">
                <a:solidFill>
                  <a:schemeClr val="tx2">
                    <a:lumMod val="50000"/>
                  </a:schemeClr>
                </a:solidFill>
                <a:latin typeface="Berlin Sans FB" pitchFamily="34" charset="0"/>
              </a:rPr>
              <a:t>Angka</a:t>
            </a:r>
            <a:r>
              <a:rPr lang="en-US" sz="2400" dirty="0" smtClean="0">
                <a:solidFill>
                  <a:schemeClr val="tx2">
                    <a:lumMod val="50000"/>
                  </a:schemeClr>
                </a:solidFill>
                <a:latin typeface="Berlin Sans FB" pitchFamily="34" charset="0"/>
              </a:rPr>
              <a:t> 4 PP 53 </a:t>
            </a:r>
            <a:r>
              <a:rPr lang="en-US" sz="2400" dirty="0" err="1" smtClean="0">
                <a:solidFill>
                  <a:schemeClr val="tx2">
                    <a:lumMod val="50000"/>
                  </a:schemeClr>
                </a:solidFill>
                <a:latin typeface="Berlin Sans FB" pitchFamily="34" charset="0"/>
              </a:rPr>
              <a:t>Tahun</a:t>
            </a:r>
            <a:r>
              <a:rPr lang="en-US" sz="2400" dirty="0" smtClean="0">
                <a:solidFill>
                  <a:schemeClr val="tx2">
                    <a:lumMod val="50000"/>
                  </a:schemeClr>
                </a:solidFill>
                <a:latin typeface="Berlin Sans FB" pitchFamily="34" charset="0"/>
              </a:rPr>
              <a:t> 2010 : </a:t>
            </a:r>
            <a:r>
              <a:rPr lang="en-US" sz="2400" dirty="0" err="1" smtClean="0">
                <a:solidFill>
                  <a:schemeClr val="tx2">
                    <a:lumMod val="50000"/>
                  </a:schemeClr>
                </a:solidFill>
                <a:latin typeface="Berlin Sans FB" pitchFamily="34" charset="0"/>
              </a:rPr>
              <a:t>mentaati</a:t>
            </a:r>
            <a:r>
              <a:rPr lang="en-US" sz="2400" dirty="0" smtClean="0">
                <a:solidFill>
                  <a:schemeClr val="tx2">
                    <a:lumMod val="50000"/>
                  </a:schemeClr>
                </a:solidFill>
                <a:latin typeface="Berlin Sans FB" pitchFamily="34" charset="0"/>
              </a:rPr>
              <a:t> </a:t>
            </a:r>
            <a:r>
              <a:rPr lang="en-US" sz="2400" dirty="0" err="1" smtClean="0">
                <a:solidFill>
                  <a:schemeClr val="tx2">
                    <a:lumMod val="50000"/>
                  </a:schemeClr>
                </a:solidFill>
                <a:latin typeface="Berlin Sans FB" pitchFamily="34" charset="0"/>
              </a:rPr>
              <a:t>segala</a:t>
            </a:r>
            <a:r>
              <a:rPr lang="en-US" sz="2400" dirty="0" smtClean="0">
                <a:solidFill>
                  <a:schemeClr val="tx2">
                    <a:lumMod val="50000"/>
                  </a:schemeClr>
                </a:solidFill>
                <a:latin typeface="Berlin Sans FB" pitchFamily="34" charset="0"/>
              </a:rPr>
              <a:t> </a:t>
            </a:r>
            <a:r>
              <a:rPr lang="en-US" sz="2400" dirty="0" err="1" smtClean="0">
                <a:solidFill>
                  <a:schemeClr val="tx2">
                    <a:lumMod val="50000"/>
                  </a:schemeClr>
                </a:solidFill>
                <a:latin typeface="Berlin Sans FB" pitchFamily="34" charset="0"/>
              </a:rPr>
              <a:t>ketentuan</a:t>
            </a:r>
            <a:r>
              <a:rPr lang="en-US" sz="2400" dirty="0" smtClean="0">
                <a:solidFill>
                  <a:schemeClr val="tx2">
                    <a:lumMod val="50000"/>
                  </a:schemeClr>
                </a:solidFill>
                <a:latin typeface="Berlin Sans FB" pitchFamily="34" charset="0"/>
              </a:rPr>
              <a:t> </a:t>
            </a:r>
            <a:r>
              <a:rPr lang="en-US" sz="2400" dirty="0" err="1" smtClean="0">
                <a:solidFill>
                  <a:schemeClr val="tx2">
                    <a:lumMod val="50000"/>
                  </a:schemeClr>
                </a:solidFill>
                <a:latin typeface="Berlin Sans FB" pitchFamily="34" charset="0"/>
              </a:rPr>
              <a:t>peraturan</a:t>
            </a:r>
            <a:r>
              <a:rPr lang="en-US" sz="2400" dirty="0" smtClean="0">
                <a:solidFill>
                  <a:schemeClr val="tx2">
                    <a:lumMod val="50000"/>
                  </a:schemeClr>
                </a:solidFill>
                <a:latin typeface="Berlin Sans FB" pitchFamily="34" charset="0"/>
              </a:rPr>
              <a:t> </a:t>
            </a:r>
            <a:r>
              <a:rPr lang="en-US" sz="2400" dirty="0" err="1" smtClean="0">
                <a:solidFill>
                  <a:schemeClr val="tx2">
                    <a:lumMod val="50000"/>
                  </a:schemeClr>
                </a:solidFill>
                <a:latin typeface="Berlin Sans FB" pitchFamily="34" charset="0"/>
              </a:rPr>
              <a:t>perUUan</a:t>
            </a:r>
            <a:r>
              <a:rPr lang="en-US" sz="2400" dirty="0" smtClean="0">
                <a:solidFill>
                  <a:schemeClr val="tx2">
                    <a:lumMod val="50000"/>
                  </a:schemeClr>
                </a:solidFill>
                <a:latin typeface="Berlin Sans FB" pitchFamily="34" charset="0"/>
              </a:rPr>
              <a:t>)</a:t>
            </a:r>
          </a:p>
          <a:p>
            <a:pPr marL="449263" lvl="1" indent="-449263" eaLnBrk="1" hangingPunct="1">
              <a:buFont typeface="Wingdings" pitchFamily="2" charset="2"/>
              <a:buChar char="v"/>
            </a:pPr>
            <a:r>
              <a:rPr lang="en-US" sz="2400" dirty="0" err="1" smtClean="0">
                <a:solidFill>
                  <a:srgbClr val="7030A0"/>
                </a:solidFill>
                <a:latin typeface="Berlin Sans FB" pitchFamily="34" charset="0"/>
              </a:rPr>
              <a:t>Pelanggaran</a:t>
            </a:r>
            <a:r>
              <a:rPr lang="en-US" sz="2400" dirty="0" smtClean="0">
                <a:solidFill>
                  <a:srgbClr val="7030A0"/>
                </a:solidFill>
                <a:latin typeface="Berlin Sans FB" pitchFamily="34" charset="0"/>
              </a:rPr>
              <a:t> </a:t>
            </a:r>
            <a:r>
              <a:rPr lang="en-US" sz="2400" dirty="0" err="1" smtClean="0">
                <a:solidFill>
                  <a:srgbClr val="7030A0"/>
                </a:solidFill>
                <a:latin typeface="Berlin Sans FB" pitchFamily="34" charset="0"/>
              </a:rPr>
              <a:t>capaian</a:t>
            </a:r>
            <a:r>
              <a:rPr lang="en-US" sz="2400" dirty="0" smtClean="0">
                <a:solidFill>
                  <a:srgbClr val="7030A0"/>
                </a:solidFill>
                <a:latin typeface="Berlin Sans FB" pitchFamily="34" charset="0"/>
              </a:rPr>
              <a:t> </a:t>
            </a:r>
            <a:r>
              <a:rPr lang="en-US" sz="2400" dirty="0" err="1" smtClean="0">
                <a:solidFill>
                  <a:srgbClr val="7030A0"/>
                </a:solidFill>
                <a:latin typeface="Berlin Sans FB" pitchFamily="34" charset="0"/>
              </a:rPr>
              <a:t>sasaran</a:t>
            </a:r>
            <a:r>
              <a:rPr lang="en-US" sz="2400" dirty="0" smtClean="0">
                <a:solidFill>
                  <a:srgbClr val="7030A0"/>
                </a:solidFill>
                <a:latin typeface="Berlin Sans FB" pitchFamily="34" charset="0"/>
              </a:rPr>
              <a:t> </a:t>
            </a:r>
            <a:r>
              <a:rPr lang="en-US" sz="2400" dirty="0" err="1" smtClean="0">
                <a:solidFill>
                  <a:srgbClr val="7030A0"/>
                </a:solidFill>
                <a:latin typeface="Berlin Sans FB" pitchFamily="34" charset="0"/>
              </a:rPr>
              <a:t>kerja</a:t>
            </a:r>
            <a:r>
              <a:rPr lang="en-US" sz="2400" dirty="0" smtClean="0">
                <a:solidFill>
                  <a:srgbClr val="7030A0"/>
                </a:solidFill>
                <a:latin typeface="Berlin Sans FB" pitchFamily="34" charset="0"/>
              </a:rPr>
              <a:t> </a:t>
            </a:r>
            <a:r>
              <a:rPr lang="en-US" sz="2400" dirty="0" err="1" smtClean="0">
                <a:solidFill>
                  <a:srgbClr val="7030A0"/>
                </a:solidFill>
                <a:latin typeface="Berlin Sans FB" pitchFamily="34" charset="0"/>
              </a:rPr>
              <a:t>pegawai</a:t>
            </a:r>
            <a:r>
              <a:rPr lang="en-US" sz="2400" dirty="0" smtClean="0">
                <a:solidFill>
                  <a:srgbClr val="7030A0"/>
                </a:solidFill>
                <a:latin typeface="Berlin Sans FB" pitchFamily="34" charset="0"/>
              </a:rPr>
              <a:t> :</a:t>
            </a:r>
          </a:p>
          <a:p>
            <a:pPr marL="449263" lvl="1" indent="-449263" eaLnBrk="1" hangingPunct="1">
              <a:buFont typeface="Wingdings" pitchFamily="2" charset="2"/>
              <a:buChar char="v"/>
            </a:pPr>
            <a:endParaRPr lang="en-US" dirty="0" smtClean="0">
              <a:solidFill>
                <a:schemeClr val="hlink"/>
              </a:solidFill>
            </a:endParaRPr>
          </a:p>
          <a:p>
            <a:pPr eaLnBrk="1" hangingPunct="1"/>
            <a:endParaRPr lang="en-US" dirty="0" smtClean="0"/>
          </a:p>
        </p:txBody>
      </p:sp>
      <p:graphicFrame>
        <p:nvGraphicFramePr>
          <p:cNvPr id="7" name="Table 6"/>
          <p:cNvGraphicFramePr>
            <a:graphicFrameLocks noGrp="1"/>
          </p:cNvGraphicFramePr>
          <p:nvPr/>
        </p:nvGraphicFramePr>
        <p:xfrm>
          <a:off x="685800" y="3505200"/>
          <a:ext cx="8163414" cy="2071702"/>
        </p:xfrm>
        <a:graphic>
          <a:graphicData uri="http://schemas.openxmlformats.org/drawingml/2006/table">
            <a:tbl>
              <a:tblPr firstRow="1" bandRow="1">
                <a:tableStyleId>{5C22544A-7EE6-4342-B048-85BDC9FD1C3A}</a:tableStyleId>
              </a:tblPr>
              <a:tblGrid>
                <a:gridCol w="2858515"/>
                <a:gridCol w="2583761"/>
                <a:gridCol w="2721138"/>
              </a:tblGrid>
              <a:tr h="959686">
                <a:tc>
                  <a:txBody>
                    <a:bodyPr/>
                    <a:lstStyle/>
                    <a:p>
                      <a:pPr algn="ctr"/>
                      <a:r>
                        <a:rPr lang="en-US" sz="2400" b="0" dirty="0" smtClean="0">
                          <a:solidFill>
                            <a:srgbClr val="FFFF00"/>
                          </a:solidFill>
                          <a:latin typeface="Berlin Sans FB" pitchFamily="34" charset="0"/>
                        </a:rPr>
                        <a:t>PP 53 </a:t>
                      </a:r>
                      <a:r>
                        <a:rPr lang="en-US" sz="2400" b="0" dirty="0" err="1" smtClean="0">
                          <a:solidFill>
                            <a:srgbClr val="FFFF00"/>
                          </a:solidFill>
                          <a:latin typeface="Berlin Sans FB" pitchFamily="34" charset="0"/>
                        </a:rPr>
                        <a:t>Thn</a:t>
                      </a:r>
                      <a:r>
                        <a:rPr lang="en-US" sz="2400" b="0" dirty="0" smtClean="0">
                          <a:solidFill>
                            <a:srgbClr val="FFFF00"/>
                          </a:solidFill>
                          <a:latin typeface="Berlin Sans FB" pitchFamily="34" charset="0"/>
                        </a:rPr>
                        <a:t> 2010</a:t>
                      </a:r>
                      <a:endParaRPr lang="en-US" sz="2400" b="0" dirty="0">
                        <a:solidFill>
                          <a:srgbClr val="FFFF00"/>
                        </a:solidFill>
                        <a:latin typeface="Berlin Sans FB" pitchFamily="34" charset="0"/>
                      </a:endParaRPr>
                    </a:p>
                  </a:txBody>
                  <a:tcPr anchor="ctr">
                    <a:solidFill>
                      <a:schemeClr val="accent2">
                        <a:lumMod val="50000"/>
                      </a:schemeClr>
                    </a:solidFill>
                  </a:tcPr>
                </a:tc>
                <a:tc>
                  <a:txBody>
                    <a:bodyPr/>
                    <a:lstStyle/>
                    <a:p>
                      <a:pPr algn="ctr"/>
                      <a:r>
                        <a:rPr lang="en-US" sz="2400" b="0" dirty="0" err="1" smtClean="0">
                          <a:solidFill>
                            <a:srgbClr val="FFFF00"/>
                          </a:solidFill>
                          <a:latin typeface="Berlin Sans FB" pitchFamily="34" charset="0"/>
                        </a:rPr>
                        <a:t>Capaian</a:t>
                      </a:r>
                      <a:r>
                        <a:rPr lang="en-US" sz="2400" b="0" dirty="0" smtClean="0">
                          <a:solidFill>
                            <a:srgbClr val="FFFF00"/>
                          </a:solidFill>
                          <a:latin typeface="Berlin Sans FB" pitchFamily="34" charset="0"/>
                        </a:rPr>
                        <a:t> </a:t>
                      </a:r>
                      <a:r>
                        <a:rPr lang="en-US" sz="2400" b="0" dirty="0" err="1" smtClean="0">
                          <a:solidFill>
                            <a:srgbClr val="FFFF00"/>
                          </a:solidFill>
                          <a:latin typeface="Berlin Sans FB" pitchFamily="34" charset="0"/>
                        </a:rPr>
                        <a:t>sasaran</a:t>
                      </a:r>
                      <a:r>
                        <a:rPr lang="en-US" sz="2400" b="0" dirty="0" smtClean="0">
                          <a:solidFill>
                            <a:srgbClr val="FFFF00"/>
                          </a:solidFill>
                          <a:latin typeface="Berlin Sans FB" pitchFamily="34" charset="0"/>
                        </a:rPr>
                        <a:t> </a:t>
                      </a:r>
                      <a:r>
                        <a:rPr lang="en-US" sz="2400" b="0" dirty="0" err="1" smtClean="0">
                          <a:solidFill>
                            <a:srgbClr val="FFFF00"/>
                          </a:solidFill>
                          <a:latin typeface="Berlin Sans FB" pitchFamily="34" charset="0"/>
                        </a:rPr>
                        <a:t>kerja</a:t>
                      </a:r>
                      <a:r>
                        <a:rPr lang="en-US" sz="2400" b="0" dirty="0" smtClean="0">
                          <a:solidFill>
                            <a:srgbClr val="FFFF00"/>
                          </a:solidFill>
                          <a:latin typeface="Berlin Sans FB" pitchFamily="34" charset="0"/>
                        </a:rPr>
                        <a:t> </a:t>
                      </a:r>
                      <a:r>
                        <a:rPr lang="en-US" sz="2400" b="0" dirty="0" err="1" smtClean="0">
                          <a:solidFill>
                            <a:srgbClr val="FFFF00"/>
                          </a:solidFill>
                          <a:latin typeface="Berlin Sans FB" pitchFamily="34" charset="0"/>
                        </a:rPr>
                        <a:t>pegawai</a:t>
                      </a:r>
                      <a:endParaRPr lang="en-US" sz="2400" b="0" dirty="0">
                        <a:solidFill>
                          <a:srgbClr val="FFFF00"/>
                        </a:solidFill>
                        <a:latin typeface="Berlin Sans FB" pitchFamily="34" charset="0"/>
                      </a:endParaRPr>
                    </a:p>
                  </a:txBody>
                  <a:tcPr anchor="ctr">
                    <a:solidFill>
                      <a:schemeClr val="accent2">
                        <a:lumMod val="50000"/>
                      </a:schemeClr>
                    </a:solidFill>
                  </a:tcPr>
                </a:tc>
                <a:tc>
                  <a:txBody>
                    <a:bodyPr/>
                    <a:lstStyle/>
                    <a:p>
                      <a:pPr algn="ctr"/>
                      <a:r>
                        <a:rPr lang="en-US" sz="2400" b="0" dirty="0" err="1" smtClean="0">
                          <a:solidFill>
                            <a:srgbClr val="FFFF00"/>
                          </a:solidFill>
                          <a:latin typeface="Berlin Sans FB" pitchFamily="34" charset="0"/>
                        </a:rPr>
                        <a:t>Hukuman</a:t>
                      </a:r>
                      <a:r>
                        <a:rPr lang="en-US" sz="2400" b="0" dirty="0" smtClean="0">
                          <a:solidFill>
                            <a:srgbClr val="FFFF00"/>
                          </a:solidFill>
                          <a:latin typeface="Berlin Sans FB" pitchFamily="34" charset="0"/>
                        </a:rPr>
                        <a:t> </a:t>
                      </a:r>
                      <a:r>
                        <a:rPr lang="en-US" sz="2400" b="0" dirty="0" err="1" smtClean="0">
                          <a:solidFill>
                            <a:srgbClr val="FFFF00"/>
                          </a:solidFill>
                          <a:latin typeface="Berlin Sans FB" pitchFamily="34" charset="0"/>
                        </a:rPr>
                        <a:t>disiplin</a:t>
                      </a:r>
                      <a:endParaRPr lang="en-US" sz="2400" b="0" dirty="0">
                        <a:solidFill>
                          <a:srgbClr val="FFFF00"/>
                        </a:solidFill>
                        <a:latin typeface="Berlin Sans FB" pitchFamily="34" charset="0"/>
                      </a:endParaRPr>
                    </a:p>
                  </a:txBody>
                  <a:tcPr anchor="ctr">
                    <a:solidFill>
                      <a:schemeClr val="accent2">
                        <a:lumMod val="50000"/>
                      </a:schemeClr>
                    </a:solidFill>
                  </a:tcPr>
                </a:tc>
              </a:tr>
              <a:tr h="556008">
                <a:tc>
                  <a:txBody>
                    <a:bodyPr/>
                    <a:lstStyle/>
                    <a:p>
                      <a:pPr algn="ctr"/>
                      <a:r>
                        <a:rPr lang="en-US" sz="2400" b="0" dirty="0" err="1" smtClean="0">
                          <a:latin typeface="Berlin Sans FB" pitchFamily="34" charset="0"/>
                        </a:rPr>
                        <a:t>Pasal</a:t>
                      </a:r>
                      <a:r>
                        <a:rPr lang="en-US" sz="2400" b="0" dirty="0" smtClean="0">
                          <a:latin typeface="Berlin Sans FB" pitchFamily="34" charset="0"/>
                        </a:rPr>
                        <a:t> 9 </a:t>
                      </a:r>
                      <a:r>
                        <a:rPr lang="en-US" sz="2400" b="0" dirty="0" err="1" smtClean="0">
                          <a:latin typeface="Berlin Sans FB" pitchFamily="34" charset="0"/>
                        </a:rPr>
                        <a:t>Angka</a:t>
                      </a:r>
                      <a:r>
                        <a:rPr lang="en-US" sz="2400" b="0" dirty="0" smtClean="0">
                          <a:latin typeface="Berlin Sans FB" pitchFamily="34" charset="0"/>
                        </a:rPr>
                        <a:t> 12</a:t>
                      </a:r>
                      <a:endParaRPr lang="en-US" sz="2400" b="0" dirty="0">
                        <a:latin typeface="Berlin Sans FB" pitchFamily="34" charset="0"/>
                      </a:endParaRPr>
                    </a:p>
                  </a:txBody>
                  <a:tcPr anchor="ctr">
                    <a:solidFill>
                      <a:srgbClr val="CCFFFF"/>
                    </a:solidFill>
                  </a:tcPr>
                </a:tc>
                <a:tc>
                  <a:txBody>
                    <a:bodyPr/>
                    <a:lstStyle/>
                    <a:p>
                      <a:pPr algn="ctr"/>
                      <a:r>
                        <a:rPr lang="en-US" sz="2400" b="0" dirty="0" smtClean="0">
                          <a:latin typeface="Berlin Sans FB" pitchFamily="34" charset="0"/>
                        </a:rPr>
                        <a:t>25 % - 50 %</a:t>
                      </a:r>
                      <a:endParaRPr lang="en-US" sz="2400" b="0" dirty="0">
                        <a:latin typeface="Berlin Sans FB" pitchFamily="34" charset="0"/>
                      </a:endParaRPr>
                    </a:p>
                  </a:txBody>
                  <a:tcPr anchor="ctr">
                    <a:solidFill>
                      <a:srgbClr val="CCFFFF"/>
                    </a:solidFill>
                  </a:tcPr>
                </a:tc>
                <a:tc>
                  <a:txBody>
                    <a:bodyPr/>
                    <a:lstStyle/>
                    <a:p>
                      <a:pPr algn="ctr"/>
                      <a:r>
                        <a:rPr lang="en-US" sz="2400" b="0" dirty="0" smtClean="0">
                          <a:latin typeface="Berlin Sans FB" pitchFamily="34" charset="0"/>
                        </a:rPr>
                        <a:t>Tingkat </a:t>
                      </a:r>
                      <a:r>
                        <a:rPr lang="en-US" sz="2400" b="0" dirty="0" err="1" smtClean="0">
                          <a:latin typeface="Berlin Sans FB" pitchFamily="34" charset="0"/>
                        </a:rPr>
                        <a:t>sedang</a:t>
                      </a:r>
                      <a:endParaRPr lang="en-US" sz="2400" b="0" dirty="0">
                        <a:latin typeface="Berlin Sans FB" pitchFamily="34" charset="0"/>
                      </a:endParaRPr>
                    </a:p>
                  </a:txBody>
                  <a:tcPr anchor="ctr">
                    <a:solidFill>
                      <a:srgbClr val="CCFFFF"/>
                    </a:solidFill>
                  </a:tcPr>
                </a:tc>
              </a:tr>
              <a:tr h="556008">
                <a:tc>
                  <a:txBody>
                    <a:bodyPr/>
                    <a:lstStyle/>
                    <a:p>
                      <a:pPr algn="ctr"/>
                      <a:r>
                        <a:rPr lang="en-US" sz="2400" b="0" dirty="0" err="1" smtClean="0">
                          <a:latin typeface="Berlin Sans FB" pitchFamily="34" charset="0"/>
                        </a:rPr>
                        <a:t>Pasal</a:t>
                      </a:r>
                      <a:r>
                        <a:rPr lang="en-US" sz="2400" b="0" dirty="0" smtClean="0">
                          <a:latin typeface="Berlin Sans FB" pitchFamily="34" charset="0"/>
                        </a:rPr>
                        <a:t> 10 </a:t>
                      </a:r>
                      <a:r>
                        <a:rPr lang="en-US" sz="2400" b="0" dirty="0" err="1" smtClean="0">
                          <a:latin typeface="Berlin Sans FB" pitchFamily="34" charset="0"/>
                        </a:rPr>
                        <a:t>Angka</a:t>
                      </a:r>
                      <a:r>
                        <a:rPr lang="en-US" sz="2400" b="0" baseline="0" dirty="0" smtClean="0">
                          <a:latin typeface="Berlin Sans FB" pitchFamily="34" charset="0"/>
                        </a:rPr>
                        <a:t> 10</a:t>
                      </a:r>
                      <a:endParaRPr lang="en-US" sz="2400" b="0" dirty="0">
                        <a:latin typeface="Berlin Sans FB" pitchFamily="34" charset="0"/>
                      </a:endParaRPr>
                    </a:p>
                  </a:txBody>
                  <a:tcPr anchor="ctr">
                    <a:solidFill>
                      <a:srgbClr val="CCFFFF"/>
                    </a:solidFill>
                  </a:tcPr>
                </a:tc>
                <a:tc>
                  <a:txBody>
                    <a:bodyPr/>
                    <a:lstStyle/>
                    <a:p>
                      <a:pPr algn="ctr"/>
                      <a:r>
                        <a:rPr lang="en-US" sz="2400" b="0" dirty="0" err="1" smtClean="0">
                          <a:latin typeface="Berlin Sans FB" pitchFamily="34" charset="0"/>
                        </a:rPr>
                        <a:t>Kurang</a:t>
                      </a:r>
                      <a:r>
                        <a:rPr lang="en-US" sz="2400" b="0" dirty="0" smtClean="0">
                          <a:latin typeface="Berlin Sans FB" pitchFamily="34" charset="0"/>
                        </a:rPr>
                        <a:t> </a:t>
                      </a:r>
                      <a:r>
                        <a:rPr lang="en-US" sz="2400" b="0" dirty="0" err="1" smtClean="0">
                          <a:latin typeface="Berlin Sans FB" pitchFamily="34" charset="0"/>
                        </a:rPr>
                        <a:t>dari</a:t>
                      </a:r>
                      <a:r>
                        <a:rPr lang="en-US" sz="2400" b="0" dirty="0" smtClean="0">
                          <a:latin typeface="Berlin Sans FB" pitchFamily="34" charset="0"/>
                        </a:rPr>
                        <a:t> 25 %</a:t>
                      </a:r>
                      <a:endParaRPr lang="en-US" sz="2400" b="0" dirty="0">
                        <a:latin typeface="Berlin Sans FB" pitchFamily="34" charset="0"/>
                      </a:endParaRPr>
                    </a:p>
                  </a:txBody>
                  <a:tcPr anchor="ctr">
                    <a:solidFill>
                      <a:srgbClr val="CCFFFF"/>
                    </a:solidFill>
                  </a:tcPr>
                </a:tc>
                <a:tc>
                  <a:txBody>
                    <a:bodyPr/>
                    <a:lstStyle/>
                    <a:p>
                      <a:pPr algn="ctr"/>
                      <a:r>
                        <a:rPr lang="en-US" sz="2400" b="0" dirty="0" smtClean="0">
                          <a:latin typeface="Berlin Sans FB" pitchFamily="34" charset="0"/>
                        </a:rPr>
                        <a:t>Tingkat </a:t>
                      </a:r>
                      <a:r>
                        <a:rPr lang="en-US" sz="2400" b="0" dirty="0" err="1" smtClean="0">
                          <a:latin typeface="Berlin Sans FB" pitchFamily="34" charset="0"/>
                        </a:rPr>
                        <a:t>berat</a:t>
                      </a:r>
                      <a:endParaRPr lang="en-US" sz="2400" b="0" dirty="0">
                        <a:latin typeface="Berlin Sans FB" pitchFamily="34" charset="0"/>
                      </a:endParaRPr>
                    </a:p>
                  </a:txBody>
                  <a:tcPr anchor="ctr">
                    <a:solidFill>
                      <a:srgbClr val="CCFFFF"/>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9"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ox(in)">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533400" y="1524000"/>
            <a:ext cx="8229600" cy="5029200"/>
          </a:xfrm>
          <a:solidFill>
            <a:srgbClr val="FF66FF"/>
          </a:solidFill>
        </p:spPr>
        <p:txBody>
          <a:bodyPr/>
          <a:lstStyle/>
          <a:p>
            <a:pPr marL="514350" indent="-514350" algn="just" eaLnBrk="1" hangingPunct="1">
              <a:buFont typeface="Arial" charset="0"/>
              <a:buAutoNum type="arabicPeriod"/>
            </a:pPr>
            <a:r>
              <a:rPr lang="id-ID" sz="2400" dirty="0" smtClean="0">
                <a:latin typeface="Berlin Sans FB" pitchFamily="34" charset="0"/>
                <a:cs typeface="Arial" charset="0"/>
              </a:rPr>
              <a:t>Kegiatan Tugas Jabatan</a:t>
            </a:r>
          </a:p>
          <a:p>
            <a:pPr marL="514350" indent="-514350" algn="just" eaLnBrk="1" hangingPunct="1">
              <a:buFont typeface="Arial" charset="0"/>
              <a:buNone/>
            </a:pPr>
            <a:r>
              <a:rPr lang="id-ID" sz="2400" dirty="0" smtClean="0">
                <a:latin typeface="Berlin Sans FB" pitchFamily="34" charset="0"/>
                <a:cs typeface="Arial" charset="0"/>
              </a:rPr>
              <a:t>	Mengacu pada Penetapan Kinerja/RKT. Dalam melaksanakan kegiatan tugas jabatan pada prinsipnya pekerjaan dibagi habis dari tingkat jabatan tertinggi</a:t>
            </a:r>
            <a:r>
              <a:rPr lang="en-US" sz="2400" dirty="0" smtClean="0">
                <a:latin typeface="Berlin Sans FB" pitchFamily="34" charset="0"/>
                <a:cs typeface="Arial" charset="0"/>
              </a:rPr>
              <a:t> s/d </a:t>
            </a:r>
            <a:r>
              <a:rPr lang="id-ID" sz="2400" dirty="0" smtClean="0">
                <a:latin typeface="Berlin Sans FB" pitchFamily="34" charset="0"/>
                <a:cs typeface="Arial" charset="0"/>
              </a:rPr>
              <a:t>jabatan terendah secara hierarki.</a:t>
            </a:r>
          </a:p>
          <a:p>
            <a:pPr marL="514350" indent="-514350" algn="just" eaLnBrk="1" hangingPunct="1">
              <a:buFont typeface="Arial" charset="0"/>
              <a:buNone/>
            </a:pPr>
            <a:r>
              <a:rPr lang="id-ID" sz="2400" dirty="0" smtClean="0">
                <a:latin typeface="Berlin Sans FB" pitchFamily="34" charset="0"/>
              </a:rPr>
              <a:t>2. Angka Kredit</a:t>
            </a:r>
          </a:p>
          <a:p>
            <a:pPr marL="514350" indent="-514350" algn="just" eaLnBrk="1" hangingPunct="1">
              <a:buFont typeface="Arial" charset="0"/>
              <a:buNone/>
            </a:pPr>
            <a:r>
              <a:rPr lang="id-ID" sz="2400" dirty="0" smtClean="0">
                <a:latin typeface="Berlin Sans FB" pitchFamily="34" charset="0"/>
              </a:rPr>
              <a:t>3. Target</a:t>
            </a:r>
          </a:p>
          <a:p>
            <a:pPr marL="514350" indent="-514350" algn="just" eaLnBrk="1" hangingPunct="1">
              <a:buFont typeface="Arial" charset="0"/>
              <a:buNone/>
            </a:pPr>
            <a:r>
              <a:rPr lang="id-ID" sz="2400" dirty="0" smtClean="0">
                <a:latin typeface="Berlin Sans FB" pitchFamily="34" charset="0"/>
              </a:rPr>
              <a:t> 	Dalam menetapkan target meliputi aspek sbb:</a:t>
            </a:r>
          </a:p>
          <a:p>
            <a:pPr marL="914400" lvl="1" indent="-514350" algn="just" eaLnBrk="1" hangingPunct="1">
              <a:buFont typeface="Wingdings" pitchFamily="2" charset="2"/>
              <a:buChar char="v"/>
            </a:pPr>
            <a:r>
              <a:rPr lang="id-ID" sz="2400" dirty="0" smtClean="0">
                <a:latin typeface="Berlin Sans FB" pitchFamily="34" charset="0"/>
              </a:rPr>
              <a:t>Kuantitas (Target Output)</a:t>
            </a:r>
          </a:p>
          <a:p>
            <a:pPr marL="914400" lvl="1" indent="-514350" algn="just" eaLnBrk="1" hangingPunct="1">
              <a:buFont typeface="Wingdings" pitchFamily="2" charset="2"/>
              <a:buChar char="v"/>
            </a:pPr>
            <a:r>
              <a:rPr lang="id-ID" sz="2400" dirty="0" smtClean="0">
                <a:latin typeface="Berlin Sans FB" pitchFamily="34" charset="0"/>
              </a:rPr>
              <a:t>Kualitas (Target Kualitas)</a:t>
            </a:r>
          </a:p>
          <a:p>
            <a:pPr marL="914400" lvl="1" indent="-514350" algn="just" eaLnBrk="1" hangingPunct="1">
              <a:buFont typeface="Wingdings" pitchFamily="2" charset="2"/>
              <a:buChar char="v"/>
            </a:pPr>
            <a:r>
              <a:rPr lang="id-ID" sz="2400" dirty="0" smtClean="0">
                <a:latin typeface="Berlin Sans FB" pitchFamily="34" charset="0"/>
              </a:rPr>
              <a:t>Waktu (Target Waktu)</a:t>
            </a:r>
          </a:p>
          <a:p>
            <a:pPr marL="914400" lvl="1" indent="-514350" algn="just" eaLnBrk="1" hangingPunct="1">
              <a:buFont typeface="Wingdings" pitchFamily="2" charset="2"/>
              <a:buChar char="v"/>
            </a:pPr>
            <a:r>
              <a:rPr lang="id-ID" sz="2400" dirty="0" smtClean="0">
                <a:latin typeface="Berlin Sans FB" pitchFamily="34" charset="0"/>
              </a:rPr>
              <a:t>Biaya (Target Biaya) </a:t>
            </a:r>
          </a:p>
        </p:txBody>
      </p:sp>
      <p:sp>
        <p:nvSpPr>
          <p:cNvPr id="5" name="Oval 4"/>
          <p:cNvSpPr/>
          <p:nvPr/>
        </p:nvSpPr>
        <p:spPr>
          <a:xfrm>
            <a:off x="1309688" y="144463"/>
            <a:ext cx="6172200" cy="13033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9700" name="TextBox 5"/>
          <p:cNvSpPr txBox="1">
            <a:spLocks noChangeArrowheads="1"/>
          </p:cNvSpPr>
          <p:nvPr/>
        </p:nvSpPr>
        <p:spPr bwMode="auto">
          <a:xfrm>
            <a:off x="1741488" y="355601"/>
            <a:ext cx="5559425" cy="1077218"/>
          </a:xfrm>
          <a:prstGeom prst="rect">
            <a:avLst/>
          </a:prstGeom>
          <a:noFill/>
          <a:ln w="9525">
            <a:noFill/>
            <a:miter lim="800000"/>
            <a:headEnd/>
            <a:tailEnd/>
          </a:ln>
        </p:spPr>
        <p:txBody>
          <a:bodyPr wrap="square">
            <a:spAutoFit/>
          </a:bodyPr>
          <a:lstStyle/>
          <a:p>
            <a:pPr algn="ctr"/>
            <a:r>
              <a:rPr lang="id-ID" sz="3200" dirty="0">
                <a:solidFill>
                  <a:srgbClr val="FFFF00"/>
                </a:solidFill>
                <a:latin typeface="Berlin Sans FB Demi" pitchFamily="34" charset="0"/>
              </a:rPr>
              <a:t>Unsur-Unsur Sasaran Kerja Pegawai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40000"/>
                <a:lumOff val="60000"/>
              </a:schemeClr>
            </a:gs>
            <a:gs pos="100000">
              <a:schemeClr val="accent4">
                <a:lumMod val="40000"/>
                <a:lumOff val="6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30722" name="Text Box 781"/>
          <p:cNvSpPr txBox="1">
            <a:spLocks noChangeArrowheads="1"/>
          </p:cNvSpPr>
          <p:nvPr/>
        </p:nvSpPr>
        <p:spPr bwMode="auto">
          <a:xfrm>
            <a:off x="2389188" y="373063"/>
            <a:ext cx="4418012" cy="635000"/>
          </a:xfrm>
          <a:prstGeom prst="rect">
            <a:avLst/>
          </a:prstGeom>
          <a:noFill/>
          <a:ln w="9525">
            <a:noFill/>
            <a:miter lim="800000"/>
            <a:headEnd/>
            <a:tailEnd/>
          </a:ln>
        </p:spPr>
        <p:txBody>
          <a:bodyPr>
            <a:spAutoFit/>
          </a:bodyPr>
          <a:lstStyle/>
          <a:p>
            <a:pPr algn="ctr">
              <a:spcBef>
                <a:spcPct val="50000"/>
              </a:spcBef>
            </a:pPr>
            <a:r>
              <a:rPr lang="en-US" sz="1400" b="1">
                <a:solidFill>
                  <a:srgbClr val="0033CC"/>
                </a:solidFill>
              </a:rPr>
              <a:t>FORMULIR SASARAN KERJA</a:t>
            </a:r>
          </a:p>
          <a:p>
            <a:pPr algn="ctr">
              <a:spcBef>
                <a:spcPct val="50000"/>
              </a:spcBef>
            </a:pPr>
            <a:r>
              <a:rPr lang="en-US" sz="1400" b="1">
                <a:solidFill>
                  <a:srgbClr val="0033CC"/>
                </a:solidFill>
              </a:rPr>
              <a:t>PEGAWAI NEGERI SIPIL</a:t>
            </a:r>
          </a:p>
        </p:txBody>
      </p:sp>
      <p:graphicFrame>
        <p:nvGraphicFramePr>
          <p:cNvPr id="5" name="Group 1996"/>
          <p:cNvGraphicFramePr>
            <a:graphicFrameLocks noGrp="1"/>
          </p:cNvGraphicFramePr>
          <p:nvPr/>
        </p:nvGraphicFramePr>
        <p:xfrm>
          <a:off x="595313" y="1490663"/>
          <a:ext cx="7820450" cy="3372002"/>
        </p:xfrm>
        <a:graphic>
          <a:graphicData uri="http://schemas.openxmlformats.org/drawingml/2006/table">
            <a:tbl>
              <a:tblPr/>
              <a:tblGrid>
                <a:gridCol w="536478"/>
                <a:gridCol w="1366743"/>
                <a:gridCol w="1558342"/>
                <a:gridCol w="692951"/>
                <a:gridCol w="1358759"/>
                <a:gridCol w="614715"/>
                <a:gridCol w="691354"/>
                <a:gridCol w="1001108"/>
              </a:tblGrid>
              <a:tr h="2892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I. PEJABAT PENILAI</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4">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II. PEGAWAI  NEGERI SIPIL YANG DINILAI</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30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1</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Nama</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1</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Nama</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fi-FI" sz="900" b="0" i="0" u="none" strike="noStrike" cap="none" normalizeH="0" baseline="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r>
              <a:tr h="230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2</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NIP</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2</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NIP</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900" b="0" i="0" u="none" strike="noStrike" cap="none" normalizeH="0" baseline="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r>
              <a:tr h="230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3</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Pangkat/Gol.Ruang</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3</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Pangkat/Gol.Ruang</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i-FI" sz="900" b="0" i="0" u="none" strike="noStrike" cap="none" normalizeH="0" baseline="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r>
              <a:tr h="230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4</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Jabatan</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v-SE"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4</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Jabatan</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fi-FI" sz="900" b="0" i="0" u="none" strike="noStrike" cap="none" normalizeH="0" baseline="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r>
              <a:tr h="2301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smtClean="0">
                          <a:ln>
                            <a:noFill/>
                          </a:ln>
                          <a:solidFill>
                            <a:srgbClr val="3333CC"/>
                          </a:solidFill>
                          <a:effectLst/>
                          <a:latin typeface="Arial Rounded MT Bold" pitchFamily="34" charset="0"/>
                          <a:cs typeface="Times New Roman" pitchFamily="18" charset="0"/>
                        </a:rPr>
                        <a:t>5</a:t>
                      </a:r>
                      <a:endParaRPr kumimoji="0" lang="id-ID" sz="900" b="0" i="0" u="none" strike="noStrike" cap="none" normalizeH="0" baseline="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Unit Kerja</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5</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900" b="0" i="0" u="none" strike="noStrike" cap="none" normalizeH="0" baseline="0" dirty="0" smtClean="0">
                          <a:ln>
                            <a:noFill/>
                          </a:ln>
                          <a:solidFill>
                            <a:srgbClr val="3333CC"/>
                          </a:solidFill>
                          <a:effectLst/>
                          <a:latin typeface="Arial Rounded MT Bold" pitchFamily="34" charset="0"/>
                          <a:cs typeface="Times New Roman" pitchFamily="18" charset="0"/>
                        </a:rPr>
                        <a:t>Unit Kerja</a:t>
                      </a:r>
                      <a:endParaRPr kumimoji="0" lang="id-ID" sz="900" b="0" i="0" u="none" strike="noStrike" cap="none" normalizeH="0" baseline="0" dirty="0" smtClean="0">
                        <a:ln>
                          <a:noFill/>
                        </a:ln>
                        <a:solidFill>
                          <a:srgbClr val="3333CC"/>
                        </a:solidFill>
                        <a:effectLst/>
                        <a:latin typeface="Arial Rounded MT Bold"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900" b="0" i="0" u="none" strike="noStrike" cap="none" normalizeH="0" baseline="0" dirty="0" smtClean="0">
                        <a:ln>
                          <a:noFill/>
                        </a:ln>
                        <a:solidFill>
                          <a:srgbClr val="3333CC"/>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r>
              <a:tr h="302071">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smtClean="0">
                          <a:ln>
                            <a:noFill/>
                          </a:ln>
                          <a:solidFill>
                            <a:srgbClr val="3333CC"/>
                          </a:solidFill>
                          <a:effectLst/>
                          <a:latin typeface="Arial Narrow" pitchFamily="34" charset="0"/>
                          <a:cs typeface="Times New Roman" pitchFamily="18" charset="0"/>
                        </a:rPr>
                        <a:t>NO</a:t>
                      </a:r>
                      <a:endParaRPr kumimoji="0" lang="id-ID" sz="12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rowSpan="2"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III. Kegiatan Tugas Jabatan</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rowSpan="2"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ANGKA KREDIT</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1" i="0" u="none" strike="noStrike" cap="none" normalizeH="0" baseline="0" dirty="0" smtClean="0">
                          <a:ln>
                            <a:noFill/>
                          </a:ln>
                          <a:solidFill>
                            <a:srgbClr val="3333CC"/>
                          </a:solidFill>
                          <a:effectLst/>
                          <a:latin typeface="Arial Narrow" pitchFamily="34" charset="0"/>
                          <a:cs typeface="Times New Roman" pitchFamily="18" charset="0"/>
                        </a:rPr>
                        <a:t>TARGET</a:t>
                      </a:r>
                      <a:endParaRPr kumimoji="0" lang="id-ID" sz="12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398924">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KUANT/</a:t>
                      </a:r>
                      <a:endParaRPr kumimoji="0" lang="en-US" sz="1000" b="0" i="0" u="none" strike="noStrike" cap="none" normalizeH="0" baseline="0" dirty="0" smtClean="0">
                        <a:ln>
                          <a:noFill/>
                        </a:ln>
                        <a:solidFill>
                          <a:srgbClr val="3333CC"/>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OUTPUT</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KUAL/</a:t>
                      </a:r>
                      <a:r>
                        <a:rPr kumimoji="0" lang="en-US" sz="1000" b="1" i="0" u="none" strike="noStrike" cap="none" normalizeH="0" baseline="0" dirty="0" smtClean="0">
                          <a:ln>
                            <a:noFill/>
                          </a:ln>
                          <a:solidFill>
                            <a:srgbClr val="3333CC"/>
                          </a:solidFill>
                          <a:effectLst/>
                          <a:latin typeface="Arial Narrow" pitchFamily="34" charset="0"/>
                          <a:cs typeface="Times New Roman" pitchFamily="18" charset="0"/>
                        </a:rPr>
                        <a:t> </a:t>
                      </a: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MUTU</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WAKTU</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000" b="1" i="0" u="none" strike="noStrike" cap="none" normalizeH="0" baseline="0" dirty="0" smtClean="0">
                          <a:ln>
                            <a:noFill/>
                          </a:ln>
                          <a:solidFill>
                            <a:srgbClr val="3333CC"/>
                          </a:solidFill>
                          <a:effectLst/>
                          <a:latin typeface="Arial Narrow" pitchFamily="34" charset="0"/>
                          <a:cs typeface="Times New Roman" pitchFamily="18" charset="0"/>
                        </a:rPr>
                        <a:t>BIAYA</a:t>
                      </a: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r>
              <a:tr h="2454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3333CC"/>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r>
              <a:tr h="24900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r>
              <a:tr h="2454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33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r>
              <a:tr h="2454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r>
              <a:tr h="2454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rgbClr val="3333CC"/>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dirty="0" smtClean="0">
                        <a:ln>
                          <a:noFill/>
                        </a:ln>
                        <a:solidFill>
                          <a:srgbClr val="3333CC"/>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sv-SE" sz="1000" b="0" i="0" u="none" strike="noStrike" cap="none" normalizeH="0" baseline="0" smtClean="0">
                        <a:ln>
                          <a:noFill/>
                        </a:ln>
                        <a:solidFill>
                          <a:srgbClr val="3333CC"/>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d-ID" sz="1000" b="0" i="0" u="none" strike="noStrike" cap="none" normalizeH="0" baseline="0" dirty="0" smtClean="0">
                        <a:ln>
                          <a:noFill/>
                        </a:ln>
                        <a:solidFill>
                          <a:srgbClr val="3333CC"/>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4">
                        <a:lumMod val="20000"/>
                        <a:lumOff val="80000"/>
                      </a:schemeClr>
                    </a:solidFill>
                  </a:tcPr>
                </a:tc>
              </a:tr>
            </a:tbl>
          </a:graphicData>
        </a:graphic>
      </p:graphicFrame>
      <p:graphicFrame>
        <p:nvGraphicFramePr>
          <p:cNvPr id="6" name="Group 1994"/>
          <p:cNvGraphicFramePr>
            <a:graphicFrameLocks noGrp="1"/>
          </p:cNvGraphicFramePr>
          <p:nvPr/>
        </p:nvGraphicFramePr>
        <p:xfrm>
          <a:off x="457200" y="5110163"/>
          <a:ext cx="8153398" cy="1645920"/>
        </p:xfrm>
        <a:graphic>
          <a:graphicData uri="http://schemas.openxmlformats.org/drawingml/2006/table">
            <a:tbl>
              <a:tblPr/>
              <a:tblGrid>
                <a:gridCol w="3624089"/>
                <a:gridCol w="905220"/>
                <a:gridCol w="3624089"/>
              </a:tblGrid>
              <a:tr h="256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chemeClr val="tx1"/>
                        </a:solidFill>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Jakarta, </a:t>
                      </a:r>
                      <a:r>
                        <a:rPr kumimoji="0" lang="en-US" sz="1200" b="0" i="0" u="none" strike="noStrike" cap="none" normalizeH="0" baseline="0" dirty="0" smtClean="0">
                          <a:ln>
                            <a:noFill/>
                          </a:ln>
                          <a:solidFill>
                            <a:srgbClr val="0033CC"/>
                          </a:solidFill>
                          <a:effectLst/>
                          <a:latin typeface="Arial Narrow" pitchFamily="34" charset="0"/>
                          <a:cs typeface="Times New Roman" pitchFamily="18" charset="0"/>
                        </a:rPr>
                        <a:t>….</a:t>
                      </a: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Januari 20</a:t>
                      </a:r>
                      <a:r>
                        <a:rPr kumimoji="0" lang="en-US" sz="1200" b="0" i="0" u="none" strike="noStrike" cap="none" normalizeH="0" baseline="0" dirty="0" smtClean="0">
                          <a:ln>
                            <a:noFill/>
                          </a:ln>
                          <a:solidFill>
                            <a:srgbClr val="0033CC"/>
                          </a:solidFill>
                          <a:effectLst/>
                          <a:latin typeface="Arial Narrow" pitchFamily="34" charset="0"/>
                          <a:cs typeface="Times New Roman" pitchFamily="18" charset="0"/>
                        </a:rPr>
                        <a:t>..</a:t>
                      </a: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cap="flat">
                      <a:noFill/>
                    </a:lnT>
                    <a:lnB>
                      <a:noFill/>
                    </a:lnB>
                    <a:lnTlToBr>
                      <a:noFill/>
                    </a:lnTlToBr>
                    <a:lnBlToTr>
                      <a:noFill/>
                    </a:lnBlToTr>
                    <a:noFill/>
                  </a:tcPr>
                </a:tc>
              </a:tr>
              <a:tr h="2563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Pejabat Penilai</a:t>
                      </a:r>
                      <a:endParaRPr kumimoji="0" lang="id-ID" sz="12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Pegawai Negeri Sipil Yang Dinilai</a:t>
                      </a: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56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563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a:noFill/>
                    </a:lnB>
                    <a:lnTlToBr>
                      <a:noFill/>
                    </a:lnTlToBr>
                    <a:lnBlToTr>
                      <a:noFill/>
                    </a:lnBlToTr>
                    <a:noFill/>
                  </a:tcPr>
                </a:tc>
              </a:tr>
              <a:tr h="2563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sng" strike="noStrike" cap="none" normalizeH="0" baseline="0" dirty="0" err="1" smtClean="0">
                          <a:ln>
                            <a:noFill/>
                          </a:ln>
                          <a:solidFill>
                            <a:srgbClr val="0033CC"/>
                          </a:solidFill>
                          <a:effectLst/>
                          <a:latin typeface="Arial Narrow" pitchFamily="34" charset="0"/>
                          <a:cs typeface="Times New Roman" pitchFamily="18" charset="0"/>
                        </a:rPr>
                        <a:t>Nama</a:t>
                      </a:r>
                      <a:endParaRPr kumimoji="0" lang="id-ID" sz="12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sng" strike="noStrike" cap="none" normalizeH="0" baseline="0" dirty="0" err="1" smtClean="0">
                          <a:ln>
                            <a:noFill/>
                          </a:ln>
                          <a:solidFill>
                            <a:srgbClr val="0033CC"/>
                          </a:solidFill>
                          <a:effectLst/>
                          <a:latin typeface="Arial Narrow" pitchFamily="34" charset="0"/>
                          <a:cs typeface="Times New Roman" pitchFamily="18" charset="0"/>
                        </a:rPr>
                        <a:t>Nama</a:t>
                      </a:r>
                      <a:endParaRPr kumimoji="0" lang="id-ID" sz="1200" b="0" i="0" u="sng" strike="noStrike" cap="none" normalizeH="0" baseline="0" dirty="0" smtClean="0">
                        <a:ln>
                          <a:noFill/>
                        </a:ln>
                        <a:solidFill>
                          <a:srgbClr val="0033CC"/>
                        </a:solidFill>
                        <a:effectLst/>
                        <a:latin typeface="Arial Narrow" pitchFamily="34" charset="0"/>
                        <a:cs typeface="Times New Roman" pitchFamily="18" charset="0"/>
                      </a:endParaRPr>
                    </a:p>
                  </a:txBody>
                  <a:tcPr horzOverflow="overflow">
                    <a:lnL>
                      <a:noFill/>
                    </a:lnL>
                    <a:lnR cap="flat">
                      <a:noFill/>
                    </a:lnR>
                    <a:lnT>
                      <a:noFill/>
                    </a:lnT>
                    <a:lnB>
                      <a:noFill/>
                    </a:lnB>
                    <a:lnTlToBr>
                      <a:noFill/>
                    </a:lnTlToBr>
                    <a:lnBlToTr>
                      <a:noFill/>
                    </a:lnBlToTr>
                    <a:noFill/>
                  </a:tcPr>
                </a:tc>
              </a:tr>
              <a:tr h="2563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NIP. ...............................</a:t>
                      </a:r>
                      <a:endParaRPr kumimoji="0" lang="id-ID" sz="1200" b="0" i="0" u="none" strike="noStrike" cap="none" normalizeH="0" baseline="0" dirty="0" smtClean="0">
                        <a:ln>
                          <a:noFill/>
                        </a:ln>
                        <a:solidFill>
                          <a:srgbClr val="0033CC"/>
                        </a:solidFill>
                        <a:effectLst/>
                        <a:latin typeface="Arial"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d-ID" sz="1200" b="0" i="0" u="none" strike="noStrike" cap="none" normalizeH="0" baseline="0" dirty="0" smtClean="0">
                        <a:ln>
                          <a:noFill/>
                        </a:ln>
                        <a:solidFill>
                          <a:schemeClr val="tx1"/>
                        </a:solidFill>
                        <a:effectLst/>
                        <a:latin typeface="Arial"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1200" b="0" i="0" u="none" strike="noStrike" cap="none" normalizeH="0" baseline="0" dirty="0" smtClean="0">
                          <a:ln>
                            <a:noFill/>
                          </a:ln>
                          <a:solidFill>
                            <a:srgbClr val="0033CC"/>
                          </a:solidFill>
                          <a:effectLst/>
                          <a:latin typeface="Arial Narrow" pitchFamily="34" charset="0"/>
                          <a:cs typeface="Times New Roman" pitchFamily="18" charset="0"/>
                        </a:rPr>
                        <a:t>NIP. .............................</a:t>
                      </a:r>
                      <a:endParaRPr kumimoji="0" lang="id-ID" sz="1200" b="0" i="0" u="none" strike="noStrike" cap="none" normalizeH="0" baseline="0" dirty="0" smtClean="0">
                        <a:ln>
                          <a:noFill/>
                        </a:ln>
                        <a:solidFill>
                          <a:srgbClr val="0033CC"/>
                        </a:solidFill>
                        <a:effectLst/>
                        <a:latin typeface="Arial"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7.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Opulent</Template>
  <TotalTime>1415</TotalTime>
  <Words>3905</Words>
  <Application>Microsoft Office PowerPoint</Application>
  <PresentationFormat>On-screen Show (4:3)</PresentationFormat>
  <Paragraphs>1361</Paragraphs>
  <Slides>44</Slides>
  <Notes>11</Notes>
  <HiddenSlides>0</HiddenSlides>
  <MMClips>0</MMClips>
  <ScaleCrop>false</ScaleCrop>
  <HeadingPairs>
    <vt:vector size="4" baseType="variant">
      <vt:variant>
        <vt:lpstr>Theme</vt:lpstr>
      </vt:variant>
      <vt:variant>
        <vt:i4>4</vt:i4>
      </vt:variant>
      <vt:variant>
        <vt:lpstr>Slide Titles</vt:lpstr>
      </vt:variant>
      <vt:variant>
        <vt:i4>44</vt:i4>
      </vt:variant>
    </vt:vector>
  </HeadingPairs>
  <TitlesOfParts>
    <vt:vector size="48" baseType="lpstr">
      <vt:lpstr>Opulent</vt:lpstr>
      <vt:lpstr>Office Theme</vt:lpstr>
      <vt:lpstr>Concourse</vt:lpstr>
      <vt:lpstr>Origin</vt:lpstr>
      <vt:lpstr>PENILAIAN PRESTASI KERJA PNS</vt:lpstr>
      <vt:lpstr>Slide 2</vt:lpstr>
      <vt:lpstr>Slide 3</vt:lpstr>
      <vt:lpstr>Perbedaan Unsur Yang Dinilai :</vt:lpstr>
      <vt:lpstr>Tata Cara Penyusunan SKP</vt:lpstr>
      <vt:lpstr>Slide 6</vt:lpstr>
      <vt:lpstr>Sanksi PNS yang tidak membuat SKP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 Pada unit kerja baru Sdr. Ali Muktar Raja, S.Sos., menyusun SKP yang baru untuk periode Juli sampai dengan Desember 2014, sebagai berikut: </vt:lpstr>
      <vt:lpstr>Slide 21</vt:lpstr>
      <vt:lpstr>Slide 22</vt:lpstr>
      <vt:lpstr>Slide 23</vt:lpstr>
      <vt:lpstr>PENILAIAN TUGAS TAMBAHAN</vt:lpstr>
      <vt:lpstr>PENILAIAN KREATIVITAS</vt:lpstr>
      <vt:lpstr>PENILAIAN PERILAKU KERJA</vt:lpstr>
      <vt:lpstr>PENJABARAN :</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Semoga Bermanfaat</vt:lpstr>
    </vt:vector>
  </TitlesOfParts>
  <Company>bkn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PETUNJUK TEKNIS PP NOMOR 46 TAHUN 2011 </dc:title>
  <dc:creator>catnovi</dc:creator>
  <cp:lastModifiedBy>compaq</cp:lastModifiedBy>
  <cp:revision>256</cp:revision>
  <dcterms:created xsi:type="dcterms:W3CDTF">2013-01-09T01:32:21Z</dcterms:created>
  <dcterms:modified xsi:type="dcterms:W3CDTF">2013-11-05T23:01:57Z</dcterms:modified>
</cp:coreProperties>
</file>