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8"/>
  </p:notesMasterIdLst>
  <p:handoutMasterIdLst>
    <p:handoutMasterId r:id="rId39"/>
  </p:handoutMasterIdLst>
  <p:sldIdLst>
    <p:sldId id="287" r:id="rId2"/>
    <p:sldId id="288" r:id="rId3"/>
    <p:sldId id="293" r:id="rId4"/>
    <p:sldId id="290" r:id="rId5"/>
    <p:sldId id="291" r:id="rId6"/>
    <p:sldId id="332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3" r:id="rId16"/>
    <p:sldId id="304" r:id="rId17"/>
    <p:sldId id="305" r:id="rId18"/>
    <p:sldId id="307" r:id="rId19"/>
    <p:sldId id="308" r:id="rId20"/>
    <p:sldId id="336" r:id="rId21"/>
    <p:sldId id="312" r:id="rId22"/>
    <p:sldId id="313" r:id="rId23"/>
    <p:sldId id="314" r:id="rId24"/>
    <p:sldId id="337" r:id="rId25"/>
    <p:sldId id="317" r:id="rId26"/>
    <p:sldId id="333" r:id="rId27"/>
    <p:sldId id="319" r:id="rId28"/>
    <p:sldId id="320" r:id="rId29"/>
    <p:sldId id="321" r:id="rId30"/>
    <p:sldId id="322" r:id="rId31"/>
    <p:sldId id="323" r:id="rId32"/>
    <p:sldId id="324" r:id="rId33"/>
    <p:sldId id="338" r:id="rId34"/>
    <p:sldId id="339" r:id="rId35"/>
    <p:sldId id="340" r:id="rId36"/>
    <p:sldId id="335" r:id="rId3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FF99"/>
    <a:srgbClr val="002060"/>
    <a:srgbClr val="336600"/>
    <a:srgbClr val="D1DEEB"/>
    <a:srgbClr val="E0D2AE"/>
    <a:srgbClr val="FFC993"/>
    <a:srgbClr val="FFFFCC"/>
    <a:srgbClr val="ECA6B5"/>
    <a:srgbClr val="F5B1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31" autoAdjust="0"/>
    <p:restoredTop sz="98098" autoAdjust="0"/>
  </p:normalViewPr>
  <p:slideViewPr>
    <p:cSldViewPr snapToGrid="0" snapToObjects="1">
      <p:cViewPr>
        <p:scale>
          <a:sx n="66" d="100"/>
          <a:sy n="66" d="100"/>
        </p:scale>
        <p:origin x="-1668" y="-234"/>
      </p:cViewPr>
      <p:guideLst>
        <p:guide orient="horz" pos="2001"/>
        <p:guide orient="horz" pos="935"/>
        <p:guide orient="horz" pos="164"/>
        <p:guide orient="horz" pos="3884"/>
        <p:guide orient="horz" pos="1207"/>
        <p:guide pos="476"/>
        <p:guide pos="55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1440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9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B266AA-535C-46EF-B885-B4D97138A1EF}" type="doc">
      <dgm:prSet loTypeId="urn:microsoft.com/office/officeart/2005/8/layout/vList2#11" loCatId="list" qsTypeId="urn:microsoft.com/office/officeart/2005/8/quickstyle/simple5#11" qsCatId="simple" csTypeId="urn:microsoft.com/office/officeart/2005/8/colors/accent1_2#14" csCatId="accent1" phldr="1"/>
      <dgm:spPr/>
      <dgm:t>
        <a:bodyPr/>
        <a:lstStyle/>
        <a:p>
          <a:endParaRPr lang="en-US"/>
        </a:p>
      </dgm:t>
    </dgm:pt>
    <dgm:pt modelId="{3F6B388B-820A-4355-AF73-7F43B612B715}" type="pres">
      <dgm:prSet presAssocID="{F2B266AA-535C-46EF-B885-B4D97138A1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</dgm:ptLst>
  <dgm:cxnLst>
    <dgm:cxn modelId="{47CAF18B-5A49-4E8D-9AD6-D2519C29F6F0}" type="presOf" srcId="{F2B266AA-535C-46EF-B885-B4D97138A1EF}" destId="{3F6B388B-820A-4355-AF73-7F43B612B715}" srcOrd="0" destOrd="0" presId="urn:microsoft.com/office/officeart/2005/8/layout/vList2#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B2D8DF-3D61-4D26-9C81-08684F897ADF}" type="doc">
      <dgm:prSet loTypeId="urn:microsoft.com/office/officeart/2005/8/layout/vList2#12" loCatId="list" qsTypeId="urn:microsoft.com/office/officeart/2005/8/quickstyle/3d1#1" qsCatId="3D" csTypeId="urn:microsoft.com/office/officeart/2005/8/colors/accent1_2#15" csCatId="accent1" phldr="1"/>
      <dgm:spPr/>
      <dgm:t>
        <a:bodyPr/>
        <a:lstStyle/>
        <a:p>
          <a:endParaRPr lang="id-ID"/>
        </a:p>
      </dgm:t>
    </dgm:pt>
    <dgm:pt modelId="{2C062611-B59B-4735-AD2B-0AEB5A00CF58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id-ID" dirty="0" smtClean="0">
              <a:solidFill>
                <a:srgbClr val="FF0000"/>
              </a:solidFill>
            </a:rPr>
            <a:t>KP 1 APRIL</a:t>
          </a:r>
          <a:endParaRPr lang="id-ID" dirty="0">
            <a:solidFill>
              <a:srgbClr val="FF0000"/>
            </a:solidFill>
          </a:endParaRPr>
        </a:p>
      </dgm:t>
    </dgm:pt>
    <dgm:pt modelId="{1AC5DC39-89A7-4D62-A73D-0EE0D3B8DE84}" type="parTrans" cxnId="{794DD26C-7250-4B03-8AD0-8128D42C77BB}">
      <dgm:prSet/>
      <dgm:spPr/>
      <dgm:t>
        <a:bodyPr/>
        <a:lstStyle/>
        <a:p>
          <a:endParaRPr lang="id-ID"/>
        </a:p>
      </dgm:t>
    </dgm:pt>
    <dgm:pt modelId="{1F550C7F-B7C3-438F-942C-850D9AEC7776}" type="sibTrans" cxnId="{794DD26C-7250-4B03-8AD0-8128D42C77BB}">
      <dgm:prSet/>
      <dgm:spPr/>
      <dgm:t>
        <a:bodyPr/>
        <a:lstStyle/>
        <a:p>
          <a:endParaRPr lang="id-ID"/>
        </a:p>
      </dgm:t>
    </dgm:pt>
    <dgm:pt modelId="{CC83C1BD-65D4-4FBC-A30E-6EB339826E78}">
      <dgm:prSet phldrT="[Text]"/>
      <dgm:spPr/>
      <dgm:t>
        <a:bodyPr/>
        <a:lstStyle/>
        <a:p>
          <a:r>
            <a:rPr lang="id-ID" dirty="0" smtClean="0">
              <a:solidFill>
                <a:srgbClr val="FFFFCC"/>
              </a:solidFill>
            </a:rPr>
            <a:t>Paling lambat akhir FEBRUARI</a:t>
          </a:r>
          <a:endParaRPr lang="id-ID" dirty="0">
            <a:solidFill>
              <a:srgbClr val="FFFFCC"/>
            </a:solidFill>
          </a:endParaRPr>
        </a:p>
      </dgm:t>
    </dgm:pt>
    <dgm:pt modelId="{9AD3D610-12F7-4EAC-AA6D-6525E93EC2F7}" type="parTrans" cxnId="{9BAEDD1D-73A5-44B4-B5CC-327BA038CF92}">
      <dgm:prSet/>
      <dgm:spPr/>
      <dgm:t>
        <a:bodyPr/>
        <a:lstStyle/>
        <a:p>
          <a:endParaRPr lang="id-ID"/>
        </a:p>
      </dgm:t>
    </dgm:pt>
    <dgm:pt modelId="{D1F03C82-E528-49C5-9A2D-1CACBE9744DD}" type="sibTrans" cxnId="{9BAEDD1D-73A5-44B4-B5CC-327BA038CF92}">
      <dgm:prSet/>
      <dgm:spPr/>
      <dgm:t>
        <a:bodyPr/>
        <a:lstStyle/>
        <a:p>
          <a:endParaRPr lang="id-ID"/>
        </a:p>
      </dgm:t>
    </dgm:pt>
    <dgm:pt modelId="{9BB21007-79EA-4643-9347-AB971250F339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id-ID" dirty="0" smtClean="0">
              <a:solidFill>
                <a:srgbClr val="FF0000"/>
              </a:solidFill>
            </a:rPr>
            <a:t>KP 1 OKTOBER</a:t>
          </a:r>
          <a:endParaRPr lang="id-ID" dirty="0">
            <a:solidFill>
              <a:srgbClr val="FF0000"/>
            </a:solidFill>
          </a:endParaRPr>
        </a:p>
      </dgm:t>
    </dgm:pt>
    <dgm:pt modelId="{1AE016CA-025E-44CF-9E8A-31E882C01007}" type="parTrans" cxnId="{334B72CC-488D-41A1-BE58-7A837BDAE03C}">
      <dgm:prSet/>
      <dgm:spPr/>
      <dgm:t>
        <a:bodyPr/>
        <a:lstStyle/>
        <a:p>
          <a:endParaRPr lang="id-ID"/>
        </a:p>
      </dgm:t>
    </dgm:pt>
    <dgm:pt modelId="{0AAC710D-F2B7-4D6E-AFDE-A76E216DA1D0}" type="sibTrans" cxnId="{334B72CC-488D-41A1-BE58-7A837BDAE03C}">
      <dgm:prSet/>
      <dgm:spPr/>
      <dgm:t>
        <a:bodyPr/>
        <a:lstStyle/>
        <a:p>
          <a:endParaRPr lang="id-ID"/>
        </a:p>
      </dgm:t>
    </dgm:pt>
    <dgm:pt modelId="{269BA0EE-8DBF-43EA-AD71-6C3FCC6DA092}">
      <dgm:prSet phldrT="[Text]"/>
      <dgm:spPr/>
      <dgm:t>
        <a:bodyPr/>
        <a:lstStyle/>
        <a:p>
          <a:r>
            <a:rPr lang="id-ID" dirty="0" smtClean="0">
              <a:solidFill>
                <a:srgbClr val="FFFFCC"/>
              </a:solidFill>
            </a:rPr>
            <a:t>Paling lambat akhir AGUSTUS</a:t>
          </a:r>
          <a:endParaRPr lang="id-ID" dirty="0">
            <a:solidFill>
              <a:srgbClr val="FFFFCC"/>
            </a:solidFill>
          </a:endParaRPr>
        </a:p>
      </dgm:t>
    </dgm:pt>
    <dgm:pt modelId="{E8F10229-387E-4A6E-BC32-B2C16ECB197E}" type="parTrans" cxnId="{9D3600DF-5F70-40AA-8CC7-190FADB98BDB}">
      <dgm:prSet/>
      <dgm:spPr/>
      <dgm:t>
        <a:bodyPr/>
        <a:lstStyle/>
        <a:p>
          <a:endParaRPr lang="id-ID"/>
        </a:p>
      </dgm:t>
    </dgm:pt>
    <dgm:pt modelId="{F4AD1A86-82B3-4F7D-9A87-B642D48A3FB7}" type="sibTrans" cxnId="{9D3600DF-5F70-40AA-8CC7-190FADB98BDB}">
      <dgm:prSet/>
      <dgm:spPr/>
      <dgm:t>
        <a:bodyPr/>
        <a:lstStyle/>
        <a:p>
          <a:endParaRPr lang="id-ID"/>
        </a:p>
      </dgm:t>
    </dgm:pt>
    <dgm:pt modelId="{4DDDD599-A116-4804-BC54-7BB1B39014E7}" type="pres">
      <dgm:prSet presAssocID="{47B2D8DF-3D61-4D26-9C81-08684F897A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5C8F1A1-8183-4793-B567-D4B8E6D9F1AE}" type="pres">
      <dgm:prSet presAssocID="{2C062611-B59B-4735-AD2B-0AEB5A00CF5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88668C8-66E5-4CC9-B001-ADE292FAB4C1}" type="pres">
      <dgm:prSet presAssocID="{2C062611-B59B-4735-AD2B-0AEB5A00CF5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B9EE454-FD27-4EA6-8A1F-CE98933CF88F}" type="pres">
      <dgm:prSet presAssocID="{9BB21007-79EA-4643-9347-AB971250F33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C4C0FAF-4550-4337-9A02-D105879063A6}" type="pres">
      <dgm:prSet presAssocID="{9BB21007-79EA-4643-9347-AB971250F33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34B72CC-488D-41A1-BE58-7A837BDAE03C}" srcId="{47B2D8DF-3D61-4D26-9C81-08684F897ADF}" destId="{9BB21007-79EA-4643-9347-AB971250F339}" srcOrd="1" destOrd="0" parTransId="{1AE016CA-025E-44CF-9E8A-31E882C01007}" sibTransId="{0AAC710D-F2B7-4D6E-AFDE-A76E216DA1D0}"/>
    <dgm:cxn modelId="{794DD26C-7250-4B03-8AD0-8128D42C77BB}" srcId="{47B2D8DF-3D61-4D26-9C81-08684F897ADF}" destId="{2C062611-B59B-4735-AD2B-0AEB5A00CF58}" srcOrd="0" destOrd="0" parTransId="{1AC5DC39-89A7-4D62-A73D-0EE0D3B8DE84}" sibTransId="{1F550C7F-B7C3-438F-942C-850D9AEC7776}"/>
    <dgm:cxn modelId="{5D31AE03-9561-41B9-B339-8D3ABE9ED978}" type="presOf" srcId="{2C062611-B59B-4735-AD2B-0AEB5A00CF58}" destId="{F5C8F1A1-8183-4793-B567-D4B8E6D9F1AE}" srcOrd="0" destOrd="0" presId="urn:microsoft.com/office/officeart/2005/8/layout/vList2#12"/>
    <dgm:cxn modelId="{06661640-1190-47A6-97D9-AC3586960F28}" type="presOf" srcId="{CC83C1BD-65D4-4FBC-A30E-6EB339826E78}" destId="{088668C8-66E5-4CC9-B001-ADE292FAB4C1}" srcOrd="0" destOrd="0" presId="urn:microsoft.com/office/officeart/2005/8/layout/vList2#12"/>
    <dgm:cxn modelId="{9D3600DF-5F70-40AA-8CC7-190FADB98BDB}" srcId="{9BB21007-79EA-4643-9347-AB971250F339}" destId="{269BA0EE-8DBF-43EA-AD71-6C3FCC6DA092}" srcOrd="0" destOrd="0" parTransId="{E8F10229-387E-4A6E-BC32-B2C16ECB197E}" sibTransId="{F4AD1A86-82B3-4F7D-9A87-B642D48A3FB7}"/>
    <dgm:cxn modelId="{A0EFF1FC-B9AC-46F2-8316-45C46F39772F}" type="presOf" srcId="{269BA0EE-8DBF-43EA-AD71-6C3FCC6DA092}" destId="{3C4C0FAF-4550-4337-9A02-D105879063A6}" srcOrd="0" destOrd="0" presId="urn:microsoft.com/office/officeart/2005/8/layout/vList2#12"/>
    <dgm:cxn modelId="{8C711662-8FBE-43D4-8E55-865B2B7C3076}" type="presOf" srcId="{47B2D8DF-3D61-4D26-9C81-08684F897ADF}" destId="{4DDDD599-A116-4804-BC54-7BB1B39014E7}" srcOrd="0" destOrd="0" presId="urn:microsoft.com/office/officeart/2005/8/layout/vList2#12"/>
    <dgm:cxn modelId="{9BAEDD1D-73A5-44B4-B5CC-327BA038CF92}" srcId="{2C062611-B59B-4735-AD2B-0AEB5A00CF58}" destId="{CC83C1BD-65D4-4FBC-A30E-6EB339826E78}" srcOrd="0" destOrd="0" parTransId="{9AD3D610-12F7-4EAC-AA6D-6525E93EC2F7}" sibTransId="{D1F03C82-E528-49C5-9A2D-1CACBE9744DD}"/>
    <dgm:cxn modelId="{A84ABCDF-4827-4086-8281-549D141C9A6A}" type="presOf" srcId="{9BB21007-79EA-4643-9347-AB971250F339}" destId="{CB9EE454-FD27-4EA6-8A1F-CE98933CF88F}" srcOrd="0" destOrd="0" presId="urn:microsoft.com/office/officeart/2005/8/layout/vList2#12"/>
    <dgm:cxn modelId="{BCFE2112-483B-4F73-952E-1C9B91538D38}" type="presParOf" srcId="{4DDDD599-A116-4804-BC54-7BB1B39014E7}" destId="{F5C8F1A1-8183-4793-B567-D4B8E6D9F1AE}" srcOrd="0" destOrd="0" presId="urn:microsoft.com/office/officeart/2005/8/layout/vList2#12"/>
    <dgm:cxn modelId="{810E89EA-9319-43F3-9DA1-23C9CFB8BA57}" type="presParOf" srcId="{4DDDD599-A116-4804-BC54-7BB1B39014E7}" destId="{088668C8-66E5-4CC9-B001-ADE292FAB4C1}" srcOrd="1" destOrd="0" presId="urn:microsoft.com/office/officeart/2005/8/layout/vList2#12"/>
    <dgm:cxn modelId="{E9E980D7-8E9E-4CC1-9B80-DEAA6CE3712B}" type="presParOf" srcId="{4DDDD599-A116-4804-BC54-7BB1B39014E7}" destId="{CB9EE454-FD27-4EA6-8A1F-CE98933CF88F}" srcOrd="2" destOrd="0" presId="urn:microsoft.com/office/officeart/2005/8/layout/vList2#12"/>
    <dgm:cxn modelId="{643A57B7-BB54-4F3E-980E-DBC695BE4E94}" type="presParOf" srcId="{4DDDD599-A116-4804-BC54-7BB1B39014E7}" destId="{3C4C0FAF-4550-4337-9A02-D105879063A6}" srcOrd="3" destOrd="0" presId="urn:microsoft.com/office/officeart/2005/8/layout/vList2#12"/>
  </dgm:cxnLst>
  <dgm:bg>
    <a:solidFill>
      <a:srgbClr val="336600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B266AA-535C-46EF-B885-B4D97138A1EF}" type="doc">
      <dgm:prSet loTypeId="urn:microsoft.com/office/officeart/2005/8/layout/vList2#14" loCatId="list" qsTypeId="urn:microsoft.com/office/officeart/2005/8/quickstyle/simple5#13" qsCatId="simple" csTypeId="urn:microsoft.com/office/officeart/2005/8/colors/accent1_2#18" csCatId="accent1" phldr="1"/>
      <dgm:spPr/>
      <dgm:t>
        <a:bodyPr/>
        <a:lstStyle/>
        <a:p>
          <a:endParaRPr lang="en-US"/>
        </a:p>
      </dgm:t>
    </dgm:pt>
    <dgm:pt modelId="{B1B35A32-66B7-4119-B8D9-3294B65674F6}">
      <dgm:prSet phldrT="[Text]" custT="1"/>
      <dgm:spPr>
        <a:solidFill>
          <a:srgbClr val="E0D2AE"/>
        </a:solidFill>
      </dgm:spPr>
      <dgm:t>
        <a:bodyPr/>
        <a:lstStyle/>
        <a:p>
          <a:r>
            <a:rPr lang="en-US" sz="2800" b="1" dirty="0" smtClean="0">
              <a:solidFill>
                <a:schemeClr val="tx1">
                  <a:lumMod val="50000"/>
                </a:schemeClr>
              </a:solidFill>
            </a:rPr>
            <a:t>PENYAMPAIAN USUL KE KANREG</a:t>
          </a:r>
          <a:endParaRPr lang="en-US" sz="2800" b="1" dirty="0">
            <a:solidFill>
              <a:schemeClr val="tx1">
                <a:lumMod val="50000"/>
              </a:schemeClr>
            </a:solidFill>
          </a:endParaRPr>
        </a:p>
      </dgm:t>
    </dgm:pt>
    <dgm:pt modelId="{134EA956-A439-4A27-956C-96D47C4461DB}" type="parTrans" cxnId="{5406DD45-5427-452F-8B9E-1E1974192CDE}">
      <dgm:prSet/>
      <dgm:spPr/>
      <dgm:t>
        <a:bodyPr/>
        <a:lstStyle/>
        <a:p>
          <a:endParaRPr lang="en-US"/>
        </a:p>
      </dgm:t>
    </dgm:pt>
    <dgm:pt modelId="{112E8669-82EF-4E37-8BB3-542C72D9AFDC}" type="sibTrans" cxnId="{5406DD45-5427-452F-8B9E-1E1974192CDE}">
      <dgm:prSet/>
      <dgm:spPr/>
      <dgm:t>
        <a:bodyPr/>
        <a:lstStyle/>
        <a:p>
          <a:endParaRPr lang="en-US"/>
        </a:p>
      </dgm:t>
    </dgm:pt>
    <dgm:pt modelId="{3F6B388B-820A-4355-AF73-7F43B612B715}" type="pres">
      <dgm:prSet presAssocID="{F2B266AA-535C-46EF-B885-B4D97138A1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598FAB2-C8F9-40F7-B686-07BDE632E3AC}" type="pres">
      <dgm:prSet presAssocID="{B1B35A32-66B7-4119-B8D9-3294B65674F6}" presName="parentText" presStyleLbl="node1" presStyleIdx="0" presStyleCnt="1" custScaleY="44489" custLinFactY="-114126" custLinFactNeighborX="-885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9AE6BF-C86A-4F19-88B3-85906E9524AA}" type="presOf" srcId="{F2B266AA-535C-46EF-B885-B4D97138A1EF}" destId="{3F6B388B-820A-4355-AF73-7F43B612B715}" srcOrd="0" destOrd="0" presId="urn:microsoft.com/office/officeart/2005/8/layout/vList2#14"/>
    <dgm:cxn modelId="{32E529B0-C61F-4719-AC8B-78C2CFE4D297}" type="presOf" srcId="{B1B35A32-66B7-4119-B8D9-3294B65674F6}" destId="{3598FAB2-C8F9-40F7-B686-07BDE632E3AC}" srcOrd="0" destOrd="0" presId="urn:microsoft.com/office/officeart/2005/8/layout/vList2#14"/>
    <dgm:cxn modelId="{5406DD45-5427-452F-8B9E-1E1974192CDE}" srcId="{F2B266AA-535C-46EF-B885-B4D97138A1EF}" destId="{B1B35A32-66B7-4119-B8D9-3294B65674F6}" srcOrd="0" destOrd="0" parTransId="{134EA956-A439-4A27-956C-96D47C4461DB}" sibTransId="{112E8669-82EF-4E37-8BB3-542C72D9AFDC}"/>
    <dgm:cxn modelId="{6C6701E1-59E4-4CB8-ADBE-07087E0C6D1C}" type="presParOf" srcId="{3F6B388B-820A-4355-AF73-7F43B612B715}" destId="{3598FAB2-C8F9-40F7-B686-07BDE632E3AC}" srcOrd="0" destOrd="0" presId="urn:microsoft.com/office/officeart/2005/8/layout/vList2#14"/>
  </dgm:cxnLst>
  <dgm:bg>
    <a:solidFill>
      <a:srgbClr val="D1DEEB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95C922-7CA6-4606-9A41-13C081C51B27}" type="doc">
      <dgm:prSet loTypeId="urn:microsoft.com/office/officeart/2005/8/layout/list1#1" loCatId="list" qsTypeId="urn:microsoft.com/office/officeart/2005/8/quickstyle/simple3#1" qsCatId="simple" csTypeId="urn:microsoft.com/office/officeart/2005/8/colors/accent1_2#19" csCatId="accent1" phldr="1"/>
      <dgm:spPr/>
      <dgm:t>
        <a:bodyPr/>
        <a:lstStyle/>
        <a:p>
          <a:endParaRPr lang="en-US"/>
        </a:p>
      </dgm:t>
    </dgm:pt>
    <dgm:pt modelId="{C6083037-5CCC-4472-BCE0-73492EFBD508}">
      <dgm:prSet phldrT="[Text]" custT="1"/>
      <dgm:spPr/>
      <dgm:t>
        <a:bodyPr/>
        <a:lstStyle/>
        <a:p>
          <a:r>
            <a:rPr lang="en-US" sz="2100" dirty="0" smtClean="0"/>
            <a:t>SURAT PENGANTAR  </a:t>
          </a:r>
          <a:r>
            <a:rPr lang="en-US" sz="1800" dirty="0" smtClean="0"/>
            <a:t>(print out </a:t>
          </a:r>
          <a:r>
            <a:rPr lang="en-US" sz="1800" dirty="0" err="1" smtClean="0"/>
            <a:t>dari</a:t>
          </a:r>
          <a:r>
            <a:rPr lang="en-US" sz="1800" dirty="0" smtClean="0"/>
            <a:t> SAPK)</a:t>
          </a:r>
          <a:endParaRPr lang="en-US" sz="1800" dirty="0"/>
        </a:p>
      </dgm:t>
    </dgm:pt>
    <dgm:pt modelId="{1BBF71E8-2E32-46C0-A17F-C0F487EC3115}" type="parTrans" cxnId="{259C9283-37C2-4D8C-9582-8E90C0ADA825}">
      <dgm:prSet/>
      <dgm:spPr/>
      <dgm:t>
        <a:bodyPr/>
        <a:lstStyle/>
        <a:p>
          <a:endParaRPr lang="en-US"/>
        </a:p>
      </dgm:t>
    </dgm:pt>
    <dgm:pt modelId="{9884E2A3-FBD9-482C-99ED-504696DD1BF5}" type="sibTrans" cxnId="{259C9283-37C2-4D8C-9582-8E90C0ADA825}">
      <dgm:prSet/>
      <dgm:spPr/>
      <dgm:t>
        <a:bodyPr/>
        <a:lstStyle/>
        <a:p>
          <a:endParaRPr lang="en-US"/>
        </a:p>
      </dgm:t>
    </dgm:pt>
    <dgm:pt modelId="{029EEEC4-366A-41C0-8ABA-B12A898C9AF4}">
      <dgm:prSet phldrT="[Text]" custT="1"/>
      <dgm:spPr/>
      <dgm:t>
        <a:bodyPr/>
        <a:lstStyle/>
        <a:p>
          <a:r>
            <a:rPr lang="en-US" sz="2100" dirty="0" smtClean="0"/>
            <a:t>NOTA USUL KP (1 LEMBAR) </a:t>
          </a:r>
          <a:r>
            <a:rPr lang="en-US" sz="1800" dirty="0" smtClean="0"/>
            <a:t>(print out </a:t>
          </a:r>
          <a:r>
            <a:rPr lang="en-US" sz="1800" dirty="0" err="1" smtClean="0"/>
            <a:t>dari</a:t>
          </a:r>
          <a:r>
            <a:rPr lang="en-US" sz="1800" dirty="0" smtClean="0"/>
            <a:t> SAPK)</a:t>
          </a:r>
          <a:endParaRPr lang="en-US" sz="1800" dirty="0"/>
        </a:p>
      </dgm:t>
    </dgm:pt>
    <dgm:pt modelId="{8B2EFA40-57B9-4FF8-8B81-F8DCCA584D12}" type="parTrans" cxnId="{1EFABD05-1C31-473A-BF46-D3BE64E51C7D}">
      <dgm:prSet/>
      <dgm:spPr/>
      <dgm:t>
        <a:bodyPr/>
        <a:lstStyle/>
        <a:p>
          <a:endParaRPr lang="en-US"/>
        </a:p>
      </dgm:t>
    </dgm:pt>
    <dgm:pt modelId="{A62D2389-F856-4B02-83BF-F344BBBCD1D2}" type="sibTrans" cxnId="{1EFABD05-1C31-473A-BF46-D3BE64E51C7D}">
      <dgm:prSet/>
      <dgm:spPr/>
      <dgm:t>
        <a:bodyPr/>
        <a:lstStyle/>
        <a:p>
          <a:endParaRPr lang="en-US"/>
        </a:p>
      </dgm:t>
    </dgm:pt>
    <dgm:pt modelId="{F7667E1F-B70B-4C89-8393-EC8BAF7A3D94}">
      <dgm:prSet phldrT="[Text]"/>
      <dgm:spPr/>
      <dgm:t>
        <a:bodyPr/>
        <a:lstStyle/>
        <a:p>
          <a:r>
            <a:rPr lang="en-US" dirty="0" smtClean="0"/>
            <a:t>RIWAYAT SKP 2 TAHUN TERAKHIR  DIENTRI DI SAPK</a:t>
          </a:r>
          <a:endParaRPr lang="en-US" dirty="0"/>
        </a:p>
      </dgm:t>
    </dgm:pt>
    <dgm:pt modelId="{34373D6B-2CB1-4ABB-BECB-2304850E8CC8}" type="parTrans" cxnId="{94B216A2-B3F5-4B96-9B5E-2218AAA636D4}">
      <dgm:prSet/>
      <dgm:spPr/>
      <dgm:t>
        <a:bodyPr/>
        <a:lstStyle/>
        <a:p>
          <a:endParaRPr lang="en-US"/>
        </a:p>
      </dgm:t>
    </dgm:pt>
    <dgm:pt modelId="{429C72E5-87D5-4491-856C-A1D96FF54ED5}" type="sibTrans" cxnId="{94B216A2-B3F5-4B96-9B5E-2218AAA636D4}">
      <dgm:prSet/>
      <dgm:spPr/>
      <dgm:t>
        <a:bodyPr/>
        <a:lstStyle/>
        <a:p>
          <a:endParaRPr lang="en-US"/>
        </a:p>
      </dgm:t>
    </dgm:pt>
    <dgm:pt modelId="{6AC53DBB-82C2-41EF-85C5-41CE7A5EDF33}">
      <dgm:prSet phldrT="[Text]"/>
      <dgm:spPr/>
      <dgm:t>
        <a:bodyPr/>
        <a:lstStyle/>
        <a:p>
          <a:r>
            <a:rPr lang="en-US" dirty="0" smtClean="0"/>
            <a:t>SURAT PERNYATAAN DATA  NUKP TELAH DIVERIFIKASI</a:t>
          </a:r>
          <a:endParaRPr lang="en-US" dirty="0"/>
        </a:p>
      </dgm:t>
    </dgm:pt>
    <dgm:pt modelId="{42B1251E-88C7-4323-80C5-D70D0BA18AF2}" type="parTrans" cxnId="{2C085538-FB28-4527-B32D-40BCE12E1AFE}">
      <dgm:prSet/>
      <dgm:spPr/>
      <dgm:t>
        <a:bodyPr/>
        <a:lstStyle/>
        <a:p>
          <a:endParaRPr lang="en-US"/>
        </a:p>
      </dgm:t>
    </dgm:pt>
    <dgm:pt modelId="{5A8BC576-EFBF-40F9-B71C-140A6B731C8F}" type="sibTrans" cxnId="{2C085538-FB28-4527-B32D-40BCE12E1AFE}">
      <dgm:prSet/>
      <dgm:spPr/>
      <dgm:t>
        <a:bodyPr/>
        <a:lstStyle/>
        <a:p>
          <a:endParaRPr lang="en-US"/>
        </a:p>
      </dgm:t>
    </dgm:pt>
    <dgm:pt modelId="{3568A2C2-0D3C-4A15-961E-C309910ACF2B}" type="pres">
      <dgm:prSet presAssocID="{1095C922-7CA6-4606-9A41-13C081C51B2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5558EC-16FF-441A-A5BA-166873C40959}" type="pres">
      <dgm:prSet presAssocID="{C6083037-5CCC-4472-BCE0-73492EFBD508}" presName="parentLin" presStyleCnt="0"/>
      <dgm:spPr/>
    </dgm:pt>
    <dgm:pt modelId="{F51E0338-4CA3-4155-84AB-1B7F80777BBD}" type="pres">
      <dgm:prSet presAssocID="{C6083037-5CCC-4472-BCE0-73492EFBD50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83F1416-8B51-439D-936C-784DF52984CF}" type="pres">
      <dgm:prSet presAssocID="{C6083037-5CCC-4472-BCE0-73492EFBD508}" presName="parentText" presStyleLbl="node1" presStyleIdx="0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182576-3510-4D5A-8328-6EF1C752AA15}" type="pres">
      <dgm:prSet presAssocID="{C6083037-5CCC-4472-BCE0-73492EFBD508}" presName="negativeSpace" presStyleCnt="0"/>
      <dgm:spPr/>
    </dgm:pt>
    <dgm:pt modelId="{CDC3FD09-EB85-4039-9684-5A079A2F1F6B}" type="pres">
      <dgm:prSet presAssocID="{C6083037-5CCC-4472-BCE0-73492EFBD508}" presName="childText" presStyleLbl="conFgAcc1" presStyleIdx="0" presStyleCnt="4">
        <dgm:presLayoutVars>
          <dgm:bulletEnabled val="1"/>
        </dgm:presLayoutVars>
      </dgm:prSet>
      <dgm:spPr/>
    </dgm:pt>
    <dgm:pt modelId="{EED66EAB-5B7B-4AD0-9E93-4E66384322F1}" type="pres">
      <dgm:prSet presAssocID="{9884E2A3-FBD9-482C-99ED-504696DD1BF5}" presName="spaceBetweenRectangles" presStyleCnt="0"/>
      <dgm:spPr/>
    </dgm:pt>
    <dgm:pt modelId="{DB9B255D-912B-436E-8B82-CD088DAE0A68}" type="pres">
      <dgm:prSet presAssocID="{029EEEC4-366A-41C0-8ABA-B12A898C9AF4}" presName="parentLin" presStyleCnt="0"/>
      <dgm:spPr/>
    </dgm:pt>
    <dgm:pt modelId="{3E405205-2B03-4C8E-AA88-9AE02B6D9D07}" type="pres">
      <dgm:prSet presAssocID="{029EEEC4-366A-41C0-8ABA-B12A898C9AF4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3822D3E-D3F1-4677-9173-57C3F2358964}" type="pres">
      <dgm:prSet presAssocID="{029EEEC4-366A-41C0-8ABA-B12A898C9AF4}" presName="parentText" presStyleLbl="node1" presStyleIdx="1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2833F-BB77-45D0-A284-DD1CD5ACFB9C}" type="pres">
      <dgm:prSet presAssocID="{029EEEC4-366A-41C0-8ABA-B12A898C9AF4}" presName="negativeSpace" presStyleCnt="0"/>
      <dgm:spPr/>
    </dgm:pt>
    <dgm:pt modelId="{E7C7EEEC-5D3C-4ADC-9549-42F1B2E02EE6}" type="pres">
      <dgm:prSet presAssocID="{029EEEC4-366A-41C0-8ABA-B12A898C9AF4}" presName="childText" presStyleLbl="conFgAcc1" presStyleIdx="1" presStyleCnt="4">
        <dgm:presLayoutVars>
          <dgm:bulletEnabled val="1"/>
        </dgm:presLayoutVars>
      </dgm:prSet>
      <dgm:spPr/>
    </dgm:pt>
    <dgm:pt modelId="{82B17D54-1067-47D3-B4E2-91B9C9B0C1DC}" type="pres">
      <dgm:prSet presAssocID="{A62D2389-F856-4B02-83BF-F344BBBCD1D2}" presName="spaceBetweenRectangles" presStyleCnt="0"/>
      <dgm:spPr/>
    </dgm:pt>
    <dgm:pt modelId="{2F95897A-1B31-4D85-B03F-B310BFD09317}" type="pres">
      <dgm:prSet presAssocID="{F7667E1F-B70B-4C89-8393-EC8BAF7A3D94}" presName="parentLin" presStyleCnt="0"/>
      <dgm:spPr/>
    </dgm:pt>
    <dgm:pt modelId="{20C08D27-A72B-40C8-8D84-13124FBBD969}" type="pres">
      <dgm:prSet presAssocID="{F7667E1F-B70B-4C89-8393-EC8BAF7A3D94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D5D58AA4-24E2-4D92-B1C7-4CAA5F6B0317}" type="pres">
      <dgm:prSet presAssocID="{F7667E1F-B70B-4C89-8393-EC8BAF7A3D94}" presName="parentText" presStyleLbl="node1" presStyleIdx="2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ABC80F-C003-476D-9EAF-ECF9A459F444}" type="pres">
      <dgm:prSet presAssocID="{F7667E1F-B70B-4C89-8393-EC8BAF7A3D94}" presName="negativeSpace" presStyleCnt="0"/>
      <dgm:spPr/>
    </dgm:pt>
    <dgm:pt modelId="{40380B6F-EBBF-42C6-8C28-857AAB12EBAC}" type="pres">
      <dgm:prSet presAssocID="{F7667E1F-B70B-4C89-8393-EC8BAF7A3D94}" presName="childText" presStyleLbl="conFgAcc1" presStyleIdx="2" presStyleCnt="4">
        <dgm:presLayoutVars>
          <dgm:bulletEnabled val="1"/>
        </dgm:presLayoutVars>
      </dgm:prSet>
      <dgm:spPr/>
    </dgm:pt>
    <dgm:pt modelId="{59C5334F-6D65-4371-A663-6B3D475BB14F}" type="pres">
      <dgm:prSet presAssocID="{429C72E5-87D5-4491-856C-A1D96FF54ED5}" presName="spaceBetweenRectangles" presStyleCnt="0"/>
      <dgm:spPr/>
    </dgm:pt>
    <dgm:pt modelId="{0326F551-97BF-47AB-96A5-AAF528CD72C2}" type="pres">
      <dgm:prSet presAssocID="{6AC53DBB-82C2-41EF-85C5-41CE7A5EDF33}" presName="parentLin" presStyleCnt="0"/>
      <dgm:spPr/>
    </dgm:pt>
    <dgm:pt modelId="{33E4E32E-905A-40BA-89FC-E5846444F68E}" type="pres">
      <dgm:prSet presAssocID="{6AC53DBB-82C2-41EF-85C5-41CE7A5EDF33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76FE6086-3784-4321-8B4C-14115FBD07AB}" type="pres">
      <dgm:prSet presAssocID="{6AC53DBB-82C2-41EF-85C5-41CE7A5EDF33}" presName="parentText" presStyleLbl="node1" presStyleIdx="3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384C36-9A5A-40D2-BECC-D6659AB0F860}" type="pres">
      <dgm:prSet presAssocID="{6AC53DBB-82C2-41EF-85C5-41CE7A5EDF33}" presName="negativeSpace" presStyleCnt="0"/>
      <dgm:spPr/>
    </dgm:pt>
    <dgm:pt modelId="{6268FCBC-4680-4630-82C6-BEE5F4987406}" type="pres">
      <dgm:prSet presAssocID="{6AC53DBB-82C2-41EF-85C5-41CE7A5EDF3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EFABD05-1C31-473A-BF46-D3BE64E51C7D}" srcId="{1095C922-7CA6-4606-9A41-13C081C51B27}" destId="{029EEEC4-366A-41C0-8ABA-B12A898C9AF4}" srcOrd="1" destOrd="0" parTransId="{8B2EFA40-57B9-4FF8-8B81-F8DCCA584D12}" sibTransId="{A62D2389-F856-4B02-83BF-F344BBBCD1D2}"/>
    <dgm:cxn modelId="{7FDC08C6-A656-4586-B3BA-70C84D1DB3A4}" type="presOf" srcId="{029EEEC4-366A-41C0-8ABA-B12A898C9AF4}" destId="{3E405205-2B03-4C8E-AA88-9AE02B6D9D07}" srcOrd="0" destOrd="0" presId="urn:microsoft.com/office/officeart/2005/8/layout/list1#1"/>
    <dgm:cxn modelId="{C985023B-0132-4001-AB71-36E51B2D0DF8}" type="presOf" srcId="{6AC53DBB-82C2-41EF-85C5-41CE7A5EDF33}" destId="{33E4E32E-905A-40BA-89FC-E5846444F68E}" srcOrd="0" destOrd="0" presId="urn:microsoft.com/office/officeart/2005/8/layout/list1#1"/>
    <dgm:cxn modelId="{1A19E647-855E-4423-B09A-8B05A25211B2}" type="presOf" srcId="{C6083037-5CCC-4472-BCE0-73492EFBD508}" destId="{F51E0338-4CA3-4155-84AB-1B7F80777BBD}" srcOrd="0" destOrd="0" presId="urn:microsoft.com/office/officeart/2005/8/layout/list1#1"/>
    <dgm:cxn modelId="{EF7869F5-50EC-4B85-B5B3-223FC0ECCE9D}" type="presOf" srcId="{6AC53DBB-82C2-41EF-85C5-41CE7A5EDF33}" destId="{76FE6086-3784-4321-8B4C-14115FBD07AB}" srcOrd="1" destOrd="0" presId="urn:microsoft.com/office/officeart/2005/8/layout/list1#1"/>
    <dgm:cxn modelId="{42D48766-E28F-4BB6-8382-51D2B8E535A0}" type="presOf" srcId="{F7667E1F-B70B-4C89-8393-EC8BAF7A3D94}" destId="{20C08D27-A72B-40C8-8D84-13124FBBD969}" srcOrd="0" destOrd="0" presId="urn:microsoft.com/office/officeart/2005/8/layout/list1#1"/>
    <dgm:cxn modelId="{8F892E99-EAF4-420F-BBE3-BC459CD78233}" type="presOf" srcId="{1095C922-7CA6-4606-9A41-13C081C51B27}" destId="{3568A2C2-0D3C-4A15-961E-C309910ACF2B}" srcOrd="0" destOrd="0" presId="urn:microsoft.com/office/officeart/2005/8/layout/list1#1"/>
    <dgm:cxn modelId="{94B216A2-B3F5-4B96-9B5E-2218AAA636D4}" srcId="{1095C922-7CA6-4606-9A41-13C081C51B27}" destId="{F7667E1F-B70B-4C89-8393-EC8BAF7A3D94}" srcOrd="2" destOrd="0" parTransId="{34373D6B-2CB1-4ABB-BECB-2304850E8CC8}" sibTransId="{429C72E5-87D5-4491-856C-A1D96FF54ED5}"/>
    <dgm:cxn modelId="{259C9283-37C2-4D8C-9582-8E90C0ADA825}" srcId="{1095C922-7CA6-4606-9A41-13C081C51B27}" destId="{C6083037-5CCC-4472-BCE0-73492EFBD508}" srcOrd="0" destOrd="0" parTransId="{1BBF71E8-2E32-46C0-A17F-C0F487EC3115}" sibTransId="{9884E2A3-FBD9-482C-99ED-504696DD1BF5}"/>
    <dgm:cxn modelId="{DF859782-93B0-4B20-94D4-068E6CA03253}" type="presOf" srcId="{C6083037-5CCC-4472-BCE0-73492EFBD508}" destId="{B83F1416-8B51-439D-936C-784DF52984CF}" srcOrd="1" destOrd="0" presId="urn:microsoft.com/office/officeart/2005/8/layout/list1#1"/>
    <dgm:cxn modelId="{2C085538-FB28-4527-B32D-40BCE12E1AFE}" srcId="{1095C922-7CA6-4606-9A41-13C081C51B27}" destId="{6AC53DBB-82C2-41EF-85C5-41CE7A5EDF33}" srcOrd="3" destOrd="0" parTransId="{42B1251E-88C7-4323-80C5-D70D0BA18AF2}" sibTransId="{5A8BC576-EFBF-40F9-B71C-140A6B731C8F}"/>
    <dgm:cxn modelId="{B2F10FE4-3FFE-428E-BD23-2C8B5F1808B0}" type="presOf" srcId="{F7667E1F-B70B-4C89-8393-EC8BAF7A3D94}" destId="{D5D58AA4-24E2-4D92-B1C7-4CAA5F6B0317}" srcOrd="1" destOrd="0" presId="urn:microsoft.com/office/officeart/2005/8/layout/list1#1"/>
    <dgm:cxn modelId="{27479F56-BC0B-4FA6-8B13-F1940605DECA}" type="presOf" srcId="{029EEEC4-366A-41C0-8ABA-B12A898C9AF4}" destId="{53822D3E-D3F1-4677-9173-57C3F2358964}" srcOrd="1" destOrd="0" presId="urn:microsoft.com/office/officeart/2005/8/layout/list1#1"/>
    <dgm:cxn modelId="{4B0F3DFA-334F-40EE-ABAA-408A64296370}" type="presParOf" srcId="{3568A2C2-0D3C-4A15-961E-C309910ACF2B}" destId="{FA5558EC-16FF-441A-A5BA-166873C40959}" srcOrd="0" destOrd="0" presId="urn:microsoft.com/office/officeart/2005/8/layout/list1#1"/>
    <dgm:cxn modelId="{BDA73B01-6456-4716-9CBB-D158098E021A}" type="presParOf" srcId="{FA5558EC-16FF-441A-A5BA-166873C40959}" destId="{F51E0338-4CA3-4155-84AB-1B7F80777BBD}" srcOrd="0" destOrd="0" presId="urn:microsoft.com/office/officeart/2005/8/layout/list1#1"/>
    <dgm:cxn modelId="{2F129144-F4C6-449C-B450-3FB4950A6AA8}" type="presParOf" srcId="{FA5558EC-16FF-441A-A5BA-166873C40959}" destId="{B83F1416-8B51-439D-936C-784DF52984CF}" srcOrd="1" destOrd="0" presId="urn:microsoft.com/office/officeart/2005/8/layout/list1#1"/>
    <dgm:cxn modelId="{2C100EDA-EA9F-4B51-8B46-AEF3545ABAE7}" type="presParOf" srcId="{3568A2C2-0D3C-4A15-961E-C309910ACF2B}" destId="{06182576-3510-4D5A-8328-6EF1C752AA15}" srcOrd="1" destOrd="0" presId="urn:microsoft.com/office/officeart/2005/8/layout/list1#1"/>
    <dgm:cxn modelId="{82AB4C0B-AB2F-4E45-BEF7-CD37AC3E6B43}" type="presParOf" srcId="{3568A2C2-0D3C-4A15-961E-C309910ACF2B}" destId="{CDC3FD09-EB85-4039-9684-5A079A2F1F6B}" srcOrd="2" destOrd="0" presId="urn:microsoft.com/office/officeart/2005/8/layout/list1#1"/>
    <dgm:cxn modelId="{3173656F-C270-4338-8A50-58CE9D8F9FB8}" type="presParOf" srcId="{3568A2C2-0D3C-4A15-961E-C309910ACF2B}" destId="{EED66EAB-5B7B-4AD0-9E93-4E66384322F1}" srcOrd="3" destOrd="0" presId="urn:microsoft.com/office/officeart/2005/8/layout/list1#1"/>
    <dgm:cxn modelId="{C16DD232-0D77-4889-BF1A-5CC3D44A9744}" type="presParOf" srcId="{3568A2C2-0D3C-4A15-961E-C309910ACF2B}" destId="{DB9B255D-912B-436E-8B82-CD088DAE0A68}" srcOrd="4" destOrd="0" presId="urn:microsoft.com/office/officeart/2005/8/layout/list1#1"/>
    <dgm:cxn modelId="{2EC46BCD-20FB-457F-85D9-34D9820EDA39}" type="presParOf" srcId="{DB9B255D-912B-436E-8B82-CD088DAE0A68}" destId="{3E405205-2B03-4C8E-AA88-9AE02B6D9D07}" srcOrd="0" destOrd="0" presId="urn:microsoft.com/office/officeart/2005/8/layout/list1#1"/>
    <dgm:cxn modelId="{FC890A6B-8FEF-40F0-B9BB-BFDE58C3E5FA}" type="presParOf" srcId="{DB9B255D-912B-436E-8B82-CD088DAE0A68}" destId="{53822D3E-D3F1-4677-9173-57C3F2358964}" srcOrd="1" destOrd="0" presId="urn:microsoft.com/office/officeart/2005/8/layout/list1#1"/>
    <dgm:cxn modelId="{698EC1CD-2EA8-4F5B-A5A9-B45793EF6FCF}" type="presParOf" srcId="{3568A2C2-0D3C-4A15-961E-C309910ACF2B}" destId="{DBF2833F-BB77-45D0-A284-DD1CD5ACFB9C}" srcOrd="5" destOrd="0" presId="urn:microsoft.com/office/officeart/2005/8/layout/list1#1"/>
    <dgm:cxn modelId="{6077B266-33BC-4889-8F91-58022395CC52}" type="presParOf" srcId="{3568A2C2-0D3C-4A15-961E-C309910ACF2B}" destId="{E7C7EEEC-5D3C-4ADC-9549-42F1B2E02EE6}" srcOrd="6" destOrd="0" presId="urn:microsoft.com/office/officeart/2005/8/layout/list1#1"/>
    <dgm:cxn modelId="{163F8556-9954-4030-A394-A644138C75B0}" type="presParOf" srcId="{3568A2C2-0D3C-4A15-961E-C309910ACF2B}" destId="{82B17D54-1067-47D3-B4E2-91B9C9B0C1DC}" srcOrd="7" destOrd="0" presId="urn:microsoft.com/office/officeart/2005/8/layout/list1#1"/>
    <dgm:cxn modelId="{E996F081-DAB9-4B45-8050-CD48199797BE}" type="presParOf" srcId="{3568A2C2-0D3C-4A15-961E-C309910ACF2B}" destId="{2F95897A-1B31-4D85-B03F-B310BFD09317}" srcOrd="8" destOrd="0" presId="urn:microsoft.com/office/officeart/2005/8/layout/list1#1"/>
    <dgm:cxn modelId="{A9E30791-06C0-48E6-AF10-80895EA13F6F}" type="presParOf" srcId="{2F95897A-1B31-4D85-B03F-B310BFD09317}" destId="{20C08D27-A72B-40C8-8D84-13124FBBD969}" srcOrd="0" destOrd="0" presId="urn:microsoft.com/office/officeart/2005/8/layout/list1#1"/>
    <dgm:cxn modelId="{36F0547E-90DE-4B42-8F34-D5F8AACFA06F}" type="presParOf" srcId="{2F95897A-1B31-4D85-B03F-B310BFD09317}" destId="{D5D58AA4-24E2-4D92-B1C7-4CAA5F6B0317}" srcOrd="1" destOrd="0" presId="urn:microsoft.com/office/officeart/2005/8/layout/list1#1"/>
    <dgm:cxn modelId="{A8258E04-87E5-4152-B138-D4666C474F85}" type="presParOf" srcId="{3568A2C2-0D3C-4A15-961E-C309910ACF2B}" destId="{37ABC80F-C003-476D-9EAF-ECF9A459F444}" srcOrd="9" destOrd="0" presId="urn:microsoft.com/office/officeart/2005/8/layout/list1#1"/>
    <dgm:cxn modelId="{421538CC-1990-4A33-BA4B-A8E92C140D47}" type="presParOf" srcId="{3568A2C2-0D3C-4A15-961E-C309910ACF2B}" destId="{40380B6F-EBBF-42C6-8C28-857AAB12EBAC}" srcOrd="10" destOrd="0" presId="urn:microsoft.com/office/officeart/2005/8/layout/list1#1"/>
    <dgm:cxn modelId="{73D68787-7235-4D59-8B82-0F3AA6A7D24B}" type="presParOf" srcId="{3568A2C2-0D3C-4A15-961E-C309910ACF2B}" destId="{59C5334F-6D65-4371-A663-6B3D475BB14F}" srcOrd="11" destOrd="0" presId="urn:microsoft.com/office/officeart/2005/8/layout/list1#1"/>
    <dgm:cxn modelId="{C436BEA5-158B-437A-92DB-63BB347AD061}" type="presParOf" srcId="{3568A2C2-0D3C-4A15-961E-C309910ACF2B}" destId="{0326F551-97BF-47AB-96A5-AAF528CD72C2}" srcOrd="12" destOrd="0" presId="urn:microsoft.com/office/officeart/2005/8/layout/list1#1"/>
    <dgm:cxn modelId="{DDD2AC6F-FC7F-402F-9DA3-8650E4CC76CB}" type="presParOf" srcId="{0326F551-97BF-47AB-96A5-AAF528CD72C2}" destId="{33E4E32E-905A-40BA-89FC-E5846444F68E}" srcOrd="0" destOrd="0" presId="urn:microsoft.com/office/officeart/2005/8/layout/list1#1"/>
    <dgm:cxn modelId="{AD4B4A67-08D2-4F13-A1E0-B560E1C2DC44}" type="presParOf" srcId="{0326F551-97BF-47AB-96A5-AAF528CD72C2}" destId="{76FE6086-3784-4321-8B4C-14115FBD07AB}" srcOrd="1" destOrd="0" presId="urn:microsoft.com/office/officeart/2005/8/layout/list1#1"/>
    <dgm:cxn modelId="{12D4B72F-AB94-46E2-B3B1-5CE9AC0D8FD9}" type="presParOf" srcId="{3568A2C2-0D3C-4A15-961E-C309910ACF2B}" destId="{9D384C36-9A5A-40D2-BECC-D6659AB0F860}" srcOrd="13" destOrd="0" presId="urn:microsoft.com/office/officeart/2005/8/layout/list1#1"/>
    <dgm:cxn modelId="{2E2A42EB-8AA4-4AB5-A0D4-D7C576EE841C}" type="presParOf" srcId="{3568A2C2-0D3C-4A15-961E-C309910ACF2B}" destId="{6268FCBC-4680-4630-82C6-BEE5F4987406}" srcOrd="14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E0E2B4-3666-4207-BF11-ED50635188E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65BFC0DC-C602-4323-9107-7B0A1B18B07E}">
      <dgm:prSet phldrT="[Text]" custT="1"/>
      <dgm:spPr>
        <a:solidFill>
          <a:srgbClr val="E0D2AE"/>
        </a:solidFill>
      </dgm:spPr>
      <dgm:t>
        <a:bodyPr/>
        <a:lstStyle/>
        <a:p>
          <a:r>
            <a:rPr lang="en-US" sz="2800" b="1" dirty="0" smtClean="0">
              <a:solidFill>
                <a:srgbClr val="C00000"/>
              </a:solidFill>
            </a:rPr>
            <a:t>EVALUASI</a:t>
          </a:r>
        </a:p>
        <a:p>
          <a:r>
            <a:rPr lang="id-ID" sz="2800" b="1" dirty="0" smtClean="0">
              <a:solidFill>
                <a:srgbClr val="C00000"/>
              </a:solidFill>
            </a:rPr>
            <a:t>PENYELESAIAN PROSES KENAIKAN </a:t>
          </a:r>
          <a:r>
            <a:rPr lang="id-ID" sz="2800" b="1" smtClean="0">
              <a:solidFill>
                <a:srgbClr val="C00000"/>
              </a:solidFill>
            </a:rPr>
            <a:t>PANGKAT </a:t>
          </a:r>
          <a:r>
            <a:rPr lang="id-ID" sz="2800" b="1" smtClean="0">
              <a:solidFill>
                <a:srgbClr val="C00000"/>
              </a:solidFill>
            </a:rPr>
            <a:t>PERIODE  </a:t>
          </a:r>
          <a:r>
            <a:rPr lang="id-ID" sz="2800" b="1" dirty="0" smtClean="0">
              <a:solidFill>
                <a:srgbClr val="C00000"/>
              </a:solidFill>
            </a:rPr>
            <a:t>1 </a:t>
          </a:r>
          <a:r>
            <a:rPr lang="id-ID" sz="2800" b="1" smtClean="0">
              <a:solidFill>
                <a:srgbClr val="C00000"/>
              </a:solidFill>
            </a:rPr>
            <a:t>OKTOBER 2020</a:t>
          </a:r>
          <a:endParaRPr lang="id-ID" sz="2800" b="1" dirty="0" smtClean="0">
            <a:solidFill>
              <a:srgbClr val="C00000"/>
            </a:solidFill>
          </a:endParaRPr>
        </a:p>
        <a:p>
          <a:r>
            <a:rPr lang="en-US" sz="2800" b="1" dirty="0" smtClean="0">
              <a:solidFill>
                <a:srgbClr val="C00000"/>
              </a:solidFill>
            </a:rPr>
            <a:t>PEMERINTAH KABUPATEN / KOTA</a:t>
          </a:r>
          <a:endParaRPr lang="id-ID" sz="2800" b="1" dirty="0">
            <a:solidFill>
              <a:srgbClr val="C00000"/>
            </a:solidFill>
          </a:endParaRPr>
        </a:p>
      </dgm:t>
    </dgm:pt>
    <dgm:pt modelId="{3471BF3D-CAC3-4731-A94D-C02D6957D83B}" type="sibTrans" cxnId="{D953E68C-4CE1-4911-9360-B7F2EAB4F883}">
      <dgm:prSet/>
      <dgm:spPr/>
      <dgm:t>
        <a:bodyPr/>
        <a:lstStyle/>
        <a:p>
          <a:endParaRPr lang="id-ID" sz="1400"/>
        </a:p>
      </dgm:t>
    </dgm:pt>
    <dgm:pt modelId="{F7F97977-EF09-42F7-B4EC-F070CDA25D2D}" type="parTrans" cxnId="{D953E68C-4CE1-4911-9360-B7F2EAB4F883}">
      <dgm:prSet/>
      <dgm:spPr/>
      <dgm:t>
        <a:bodyPr/>
        <a:lstStyle/>
        <a:p>
          <a:endParaRPr lang="id-ID" sz="1400"/>
        </a:p>
      </dgm:t>
    </dgm:pt>
    <dgm:pt modelId="{B298F51D-5A9F-4B31-A8EA-B654AE7A6EEB}" type="pres">
      <dgm:prSet presAssocID="{2EE0E2B4-3666-4207-BF11-ED50635188E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8BEF993-9DA6-459B-A44E-D7F9AAC72262}" type="pres">
      <dgm:prSet presAssocID="{65BFC0DC-C602-4323-9107-7B0A1B18B07E}" presName="centerShape" presStyleLbl="node0" presStyleIdx="0" presStyleCnt="1"/>
      <dgm:spPr/>
      <dgm:t>
        <a:bodyPr/>
        <a:lstStyle/>
        <a:p>
          <a:endParaRPr lang="id-ID"/>
        </a:p>
      </dgm:t>
    </dgm:pt>
  </dgm:ptLst>
  <dgm:cxnLst>
    <dgm:cxn modelId="{D953E68C-4CE1-4911-9360-B7F2EAB4F883}" srcId="{2EE0E2B4-3666-4207-BF11-ED50635188E4}" destId="{65BFC0DC-C602-4323-9107-7B0A1B18B07E}" srcOrd="0" destOrd="0" parTransId="{F7F97977-EF09-42F7-B4EC-F070CDA25D2D}" sibTransId="{3471BF3D-CAC3-4731-A94D-C02D6957D83B}"/>
    <dgm:cxn modelId="{05C844F8-922C-4FFC-A66D-500615D92D92}" type="presOf" srcId="{65BFC0DC-C602-4323-9107-7B0A1B18B07E}" destId="{D8BEF993-9DA6-459B-A44E-D7F9AAC72262}" srcOrd="0" destOrd="0" presId="urn:microsoft.com/office/officeart/2005/8/layout/radial6"/>
    <dgm:cxn modelId="{46665C93-0162-4D0C-A052-4E2D6D011325}" type="presOf" srcId="{2EE0E2B4-3666-4207-BF11-ED50635188E4}" destId="{B298F51D-5A9F-4B31-A8EA-B654AE7A6EEB}" srcOrd="0" destOrd="0" presId="urn:microsoft.com/office/officeart/2005/8/layout/radial6"/>
    <dgm:cxn modelId="{96B6FCCB-38A4-4FE8-AD8F-E0177A044333}" type="presParOf" srcId="{B298F51D-5A9F-4B31-A8EA-B654AE7A6EEB}" destId="{D8BEF993-9DA6-459B-A44E-D7F9AAC72262}" srcOrd="0" destOrd="0" presId="urn:microsoft.com/office/officeart/2005/8/layout/radial6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E0E2B4-3666-4207-BF11-ED50635188E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65BFC0DC-C602-4323-9107-7B0A1B18B07E}">
      <dgm:prSet phldrT="[Text]"/>
      <dgm:spPr>
        <a:solidFill>
          <a:srgbClr val="FFFF00"/>
        </a:solidFill>
        <a:ln>
          <a:solidFill>
            <a:srgbClr val="00B050"/>
          </a:solidFill>
        </a:ln>
      </dgm:spPr>
      <dgm:t>
        <a:bodyPr/>
        <a:lstStyle/>
        <a:p>
          <a:r>
            <a:rPr lang="id-ID" b="1" dirty="0" smtClean="0">
              <a:solidFill>
                <a:srgbClr val="C00000"/>
              </a:solidFill>
            </a:rPr>
            <a:t>TEPAT</a:t>
          </a:r>
          <a:endParaRPr lang="id-ID" b="1" dirty="0">
            <a:solidFill>
              <a:srgbClr val="C00000"/>
            </a:solidFill>
          </a:endParaRPr>
        </a:p>
      </dgm:t>
    </dgm:pt>
    <dgm:pt modelId="{F7F97977-EF09-42F7-B4EC-F070CDA25D2D}" type="parTrans" cxnId="{D953E68C-4CE1-4911-9360-B7F2EAB4F883}">
      <dgm:prSet/>
      <dgm:spPr/>
      <dgm:t>
        <a:bodyPr/>
        <a:lstStyle/>
        <a:p>
          <a:endParaRPr lang="id-ID"/>
        </a:p>
      </dgm:t>
    </dgm:pt>
    <dgm:pt modelId="{3471BF3D-CAC3-4731-A94D-C02D6957D83B}" type="sibTrans" cxnId="{D953E68C-4CE1-4911-9360-B7F2EAB4F883}">
      <dgm:prSet/>
      <dgm:spPr/>
      <dgm:t>
        <a:bodyPr/>
        <a:lstStyle/>
        <a:p>
          <a:endParaRPr lang="id-ID"/>
        </a:p>
      </dgm:t>
    </dgm:pt>
    <dgm:pt modelId="{7A7DE472-16AE-4A09-B758-893BB9A95F34}">
      <dgm:prSet phldrT="[Text]" custT="1"/>
      <dgm:spPr>
        <a:solidFill>
          <a:srgbClr val="00B0F0"/>
        </a:solidFill>
      </dgm:spPr>
      <dgm:t>
        <a:bodyPr/>
        <a:lstStyle/>
        <a:p>
          <a:r>
            <a:rPr lang="id-ID" sz="1800" b="1" dirty="0" smtClean="0">
              <a:solidFill>
                <a:schemeClr val="tx1"/>
              </a:solidFill>
            </a:rPr>
            <a:t>DATA</a:t>
          </a:r>
          <a:endParaRPr lang="id-ID" sz="1400" b="1" dirty="0">
            <a:solidFill>
              <a:schemeClr val="tx1"/>
            </a:solidFill>
          </a:endParaRPr>
        </a:p>
      </dgm:t>
    </dgm:pt>
    <dgm:pt modelId="{ADEF3B12-382E-40EC-AC8F-A9D9EF999945}" type="parTrans" cxnId="{353534A9-5022-48D5-9191-500A78A66C3D}">
      <dgm:prSet/>
      <dgm:spPr/>
      <dgm:t>
        <a:bodyPr/>
        <a:lstStyle/>
        <a:p>
          <a:endParaRPr lang="id-ID"/>
        </a:p>
      </dgm:t>
    </dgm:pt>
    <dgm:pt modelId="{AE60D8CF-B92B-4692-ADD7-2F71C37FA282}" type="sibTrans" cxnId="{353534A9-5022-48D5-9191-500A78A66C3D}">
      <dgm:prSet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id-ID"/>
        </a:p>
      </dgm:t>
    </dgm:pt>
    <dgm:pt modelId="{F412EED8-A530-43BB-AE9F-90F8FDA5ACE5}">
      <dgm:prSet phldrT="[Text]" custT="1"/>
      <dgm:spPr>
        <a:solidFill>
          <a:srgbClr val="F5B187"/>
        </a:solidFill>
      </dgm:spPr>
      <dgm:t>
        <a:bodyPr/>
        <a:lstStyle/>
        <a:p>
          <a:r>
            <a:rPr lang="id-ID" sz="2400" b="1" dirty="0" smtClean="0">
              <a:solidFill>
                <a:schemeClr val="tx1"/>
              </a:solidFill>
            </a:rPr>
            <a:t>NSP</a:t>
          </a:r>
          <a:endParaRPr lang="id-ID" sz="1600" b="1" dirty="0">
            <a:solidFill>
              <a:schemeClr val="tx1"/>
            </a:solidFill>
          </a:endParaRPr>
        </a:p>
      </dgm:t>
    </dgm:pt>
    <dgm:pt modelId="{BDAE69CF-2FF0-4A81-A3D5-99A8790DE288}" type="parTrans" cxnId="{85AFF84C-AD4A-46FD-8907-F6B0463F8A63}">
      <dgm:prSet/>
      <dgm:spPr/>
      <dgm:t>
        <a:bodyPr/>
        <a:lstStyle/>
        <a:p>
          <a:endParaRPr lang="id-ID"/>
        </a:p>
      </dgm:t>
    </dgm:pt>
    <dgm:pt modelId="{94D9498E-0385-4EE2-815F-BD029BCA0D79}" type="sibTrans" cxnId="{85AFF84C-AD4A-46FD-8907-F6B0463F8A63}">
      <dgm:prSet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id-ID"/>
        </a:p>
      </dgm:t>
    </dgm:pt>
    <dgm:pt modelId="{40E4DAA7-142E-4DFB-8F09-8B67AE406C93}">
      <dgm:prSet phldrT="[Text]"/>
      <dgm:spPr>
        <a:solidFill>
          <a:srgbClr val="FFC000"/>
        </a:solidFill>
      </dgm:spPr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ORANG</a:t>
          </a:r>
          <a:endParaRPr lang="id-ID" b="1" dirty="0">
            <a:solidFill>
              <a:schemeClr val="tx1"/>
            </a:solidFill>
          </a:endParaRPr>
        </a:p>
      </dgm:t>
    </dgm:pt>
    <dgm:pt modelId="{50A8C2AF-B3A2-4BB2-B6F7-2D42A792083B}" type="parTrans" cxnId="{44E3C4E6-42FB-49DB-A4E0-B4CCFE7B80CB}">
      <dgm:prSet/>
      <dgm:spPr/>
      <dgm:t>
        <a:bodyPr/>
        <a:lstStyle/>
        <a:p>
          <a:endParaRPr lang="id-ID"/>
        </a:p>
      </dgm:t>
    </dgm:pt>
    <dgm:pt modelId="{D952FE6E-A1DB-4708-8A41-8B9366ECEE82}" type="sibTrans" cxnId="{44E3C4E6-42FB-49DB-A4E0-B4CCFE7B80CB}">
      <dgm:prSet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id-ID"/>
        </a:p>
      </dgm:t>
    </dgm:pt>
    <dgm:pt modelId="{8DD06C0B-81B7-4CD0-B361-788D1CD6503E}">
      <dgm:prSet phldrT="[Text]"/>
      <dgm:spPr>
        <a:solidFill>
          <a:srgbClr val="ECA6B5"/>
        </a:solidFill>
      </dgm:spPr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WAKTU</a:t>
          </a:r>
          <a:endParaRPr lang="id-ID" b="1" dirty="0">
            <a:solidFill>
              <a:schemeClr val="tx1"/>
            </a:solidFill>
          </a:endParaRPr>
        </a:p>
      </dgm:t>
    </dgm:pt>
    <dgm:pt modelId="{87E02E4E-7503-44E7-8B5D-A19CEFA1C032}" type="parTrans" cxnId="{2EEE30F1-D4C5-4772-9664-BCC63BE21D15}">
      <dgm:prSet/>
      <dgm:spPr/>
      <dgm:t>
        <a:bodyPr/>
        <a:lstStyle/>
        <a:p>
          <a:endParaRPr lang="id-ID"/>
        </a:p>
      </dgm:t>
    </dgm:pt>
    <dgm:pt modelId="{A18E7753-2548-4565-8948-104547D29735}" type="sibTrans" cxnId="{2EEE30F1-D4C5-4772-9664-BCC63BE21D15}">
      <dgm:prSet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id-ID"/>
        </a:p>
      </dgm:t>
    </dgm:pt>
    <dgm:pt modelId="{B298F51D-5A9F-4B31-A8EA-B654AE7A6EEB}" type="pres">
      <dgm:prSet presAssocID="{2EE0E2B4-3666-4207-BF11-ED50635188E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8BEF993-9DA6-459B-A44E-D7F9AAC72262}" type="pres">
      <dgm:prSet presAssocID="{65BFC0DC-C602-4323-9107-7B0A1B18B07E}" presName="centerShape" presStyleLbl="node0" presStyleIdx="0" presStyleCnt="1"/>
      <dgm:spPr/>
      <dgm:t>
        <a:bodyPr/>
        <a:lstStyle/>
        <a:p>
          <a:endParaRPr lang="id-ID"/>
        </a:p>
      </dgm:t>
    </dgm:pt>
    <dgm:pt modelId="{9540C7FC-4043-4BA3-8DC6-42CF5DC404AB}" type="pres">
      <dgm:prSet presAssocID="{7A7DE472-16AE-4A09-B758-893BB9A95F3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E3D483A-9263-489C-A246-908176CDA67F}" type="pres">
      <dgm:prSet presAssocID="{7A7DE472-16AE-4A09-B758-893BB9A95F34}" presName="dummy" presStyleCnt="0"/>
      <dgm:spPr/>
    </dgm:pt>
    <dgm:pt modelId="{612FC118-767C-4643-B8B9-BD5AD3B1FCA9}" type="pres">
      <dgm:prSet presAssocID="{AE60D8CF-B92B-4692-ADD7-2F71C37FA282}" presName="sibTrans" presStyleLbl="sibTrans2D1" presStyleIdx="0" presStyleCnt="4"/>
      <dgm:spPr/>
      <dgm:t>
        <a:bodyPr/>
        <a:lstStyle/>
        <a:p>
          <a:endParaRPr lang="id-ID"/>
        </a:p>
      </dgm:t>
    </dgm:pt>
    <dgm:pt modelId="{EB13A35A-6D39-4556-8424-71E4188485FC}" type="pres">
      <dgm:prSet presAssocID="{F412EED8-A530-43BB-AE9F-90F8FDA5ACE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3ED74CB-011A-458D-A131-CB98DB5BAA40}" type="pres">
      <dgm:prSet presAssocID="{F412EED8-A530-43BB-AE9F-90F8FDA5ACE5}" presName="dummy" presStyleCnt="0"/>
      <dgm:spPr/>
    </dgm:pt>
    <dgm:pt modelId="{1EA5DC8B-6A8A-4BEB-A083-BEC3CAC25FCA}" type="pres">
      <dgm:prSet presAssocID="{94D9498E-0385-4EE2-815F-BD029BCA0D79}" presName="sibTrans" presStyleLbl="sibTrans2D1" presStyleIdx="1" presStyleCnt="4"/>
      <dgm:spPr/>
      <dgm:t>
        <a:bodyPr/>
        <a:lstStyle/>
        <a:p>
          <a:endParaRPr lang="id-ID"/>
        </a:p>
      </dgm:t>
    </dgm:pt>
    <dgm:pt modelId="{C42C0A20-BA08-46B3-85AE-F3D958E88497}" type="pres">
      <dgm:prSet presAssocID="{40E4DAA7-142E-4DFB-8F09-8B67AE406C9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85AF034-320A-4025-A67B-647AE8054489}" type="pres">
      <dgm:prSet presAssocID="{40E4DAA7-142E-4DFB-8F09-8B67AE406C93}" presName="dummy" presStyleCnt="0"/>
      <dgm:spPr/>
    </dgm:pt>
    <dgm:pt modelId="{25206929-50B6-4F79-A534-AE65E1E4B9A2}" type="pres">
      <dgm:prSet presAssocID="{D952FE6E-A1DB-4708-8A41-8B9366ECEE82}" presName="sibTrans" presStyleLbl="sibTrans2D1" presStyleIdx="2" presStyleCnt="4"/>
      <dgm:spPr/>
      <dgm:t>
        <a:bodyPr/>
        <a:lstStyle/>
        <a:p>
          <a:endParaRPr lang="id-ID"/>
        </a:p>
      </dgm:t>
    </dgm:pt>
    <dgm:pt modelId="{2CA958BA-4CA5-4C47-A1AF-CCFBD26CB798}" type="pres">
      <dgm:prSet presAssocID="{8DD06C0B-81B7-4CD0-B361-788D1CD6503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C913742-5C74-41A0-A2D9-52EB93EDB998}" type="pres">
      <dgm:prSet presAssocID="{8DD06C0B-81B7-4CD0-B361-788D1CD6503E}" presName="dummy" presStyleCnt="0"/>
      <dgm:spPr/>
    </dgm:pt>
    <dgm:pt modelId="{0A604D61-ACA2-49F4-84AA-2E9A7E78B586}" type="pres">
      <dgm:prSet presAssocID="{A18E7753-2548-4565-8948-104547D29735}" presName="sibTrans" presStyleLbl="sibTrans2D1" presStyleIdx="3" presStyleCnt="4"/>
      <dgm:spPr/>
      <dgm:t>
        <a:bodyPr/>
        <a:lstStyle/>
        <a:p>
          <a:endParaRPr lang="id-ID"/>
        </a:p>
      </dgm:t>
    </dgm:pt>
  </dgm:ptLst>
  <dgm:cxnLst>
    <dgm:cxn modelId="{BAB7D469-FA7C-4504-A5EC-67987E86BC56}" type="presOf" srcId="{2EE0E2B4-3666-4207-BF11-ED50635188E4}" destId="{B298F51D-5A9F-4B31-A8EA-B654AE7A6EEB}" srcOrd="0" destOrd="0" presId="urn:microsoft.com/office/officeart/2005/8/layout/radial6"/>
    <dgm:cxn modelId="{A6A8FBD8-7DFC-426E-99E2-C61D5FE0627B}" type="presOf" srcId="{A18E7753-2548-4565-8948-104547D29735}" destId="{0A604D61-ACA2-49F4-84AA-2E9A7E78B586}" srcOrd="0" destOrd="0" presId="urn:microsoft.com/office/officeart/2005/8/layout/radial6"/>
    <dgm:cxn modelId="{BD9C64EB-D5E5-4422-AC8A-5AB7E5F114CA}" type="presOf" srcId="{40E4DAA7-142E-4DFB-8F09-8B67AE406C93}" destId="{C42C0A20-BA08-46B3-85AE-F3D958E88497}" srcOrd="0" destOrd="0" presId="urn:microsoft.com/office/officeart/2005/8/layout/radial6"/>
    <dgm:cxn modelId="{B8DF4E0F-CFE2-4C0D-BCA0-A86044CB4D59}" type="presOf" srcId="{D952FE6E-A1DB-4708-8A41-8B9366ECEE82}" destId="{25206929-50B6-4F79-A534-AE65E1E4B9A2}" srcOrd="0" destOrd="0" presId="urn:microsoft.com/office/officeart/2005/8/layout/radial6"/>
    <dgm:cxn modelId="{AD3B323A-26B2-4D15-BF87-170407EDBBF4}" type="presOf" srcId="{F412EED8-A530-43BB-AE9F-90F8FDA5ACE5}" destId="{EB13A35A-6D39-4556-8424-71E4188485FC}" srcOrd="0" destOrd="0" presId="urn:microsoft.com/office/officeart/2005/8/layout/radial6"/>
    <dgm:cxn modelId="{AA1A923A-B3AE-4674-9359-B4D3F1CADB46}" type="presOf" srcId="{7A7DE472-16AE-4A09-B758-893BB9A95F34}" destId="{9540C7FC-4043-4BA3-8DC6-42CF5DC404AB}" srcOrd="0" destOrd="0" presId="urn:microsoft.com/office/officeart/2005/8/layout/radial6"/>
    <dgm:cxn modelId="{7D327669-A5E2-4921-91F0-F7196B2E15DA}" type="presOf" srcId="{65BFC0DC-C602-4323-9107-7B0A1B18B07E}" destId="{D8BEF993-9DA6-459B-A44E-D7F9AAC72262}" srcOrd="0" destOrd="0" presId="urn:microsoft.com/office/officeart/2005/8/layout/radial6"/>
    <dgm:cxn modelId="{BCE60537-7416-4ED9-A02C-8D0DED18D7C8}" type="presOf" srcId="{94D9498E-0385-4EE2-815F-BD029BCA0D79}" destId="{1EA5DC8B-6A8A-4BEB-A083-BEC3CAC25FCA}" srcOrd="0" destOrd="0" presId="urn:microsoft.com/office/officeart/2005/8/layout/radial6"/>
    <dgm:cxn modelId="{353534A9-5022-48D5-9191-500A78A66C3D}" srcId="{65BFC0DC-C602-4323-9107-7B0A1B18B07E}" destId="{7A7DE472-16AE-4A09-B758-893BB9A95F34}" srcOrd="0" destOrd="0" parTransId="{ADEF3B12-382E-40EC-AC8F-A9D9EF999945}" sibTransId="{AE60D8CF-B92B-4692-ADD7-2F71C37FA282}"/>
    <dgm:cxn modelId="{5F6E0E48-6551-4601-9DED-CA856C802C45}" type="presOf" srcId="{AE60D8CF-B92B-4692-ADD7-2F71C37FA282}" destId="{612FC118-767C-4643-B8B9-BD5AD3B1FCA9}" srcOrd="0" destOrd="0" presId="urn:microsoft.com/office/officeart/2005/8/layout/radial6"/>
    <dgm:cxn modelId="{44E3C4E6-42FB-49DB-A4E0-B4CCFE7B80CB}" srcId="{65BFC0DC-C602-4323-9107-7B0A1B18B07E}" destId="{40E4DAA7-142E-4DFB-8F09-8B67AE406C93}" srcOrd="2" destOrd="0" parTransId="{50A8C2AF-B3A2-4BB2-B6F7-2D42A792083B}" sibTransId="{D952FE6E-A1DB-4708-8A41-8B9366ECEE82}"/>
    <dgm:cxn modelId="{85AFF84C-AD4A-46FD-8907-F6B0463F8A63}" srcId="{65BFC0DC-C602-4323-9107-7B0A1B18B07E}" destId="{F412EED8-A530-43BB-AE9F-90F8FDA5ACE5}" srcOrd="1" destOrd="0" parTransId="{BDAE69CF-2FF0-4A81-A3D5-99A8790DE288}" sibTransId="{94D9498E-0385-4EE2-815F-BD029BCA0D79}"/>
    <dgm:cxn modelId="{C75E300E-973E-4925-8A76-4863FF72F0E0}" type="presOf" srcId="{8DD06C0B-81B7-4CD0-B361-788D1CD6503E}" destId="{2CA958BA-4CA5-4C47-A1AF-CCFBD26CB798}" srcOrd="0" destOrd="0" presId="urn:microsoft.com/office/officeart/2005/8/layout/radial6"/>
    <dgm:cxn modelId="{D953E68C-4CE1-4911-9360-B7F2EAB4F883}" srcId="{2EE0E2B4-3666-4207-BF11-ED50635188E4}" destId="{65BFC0DC-C602-4323-9107-7B0A1B18B07E}" srcOrd="0" destOrd="0" parTransId="{F7F97977-EF09-42F7-B4EC-F070CDA25D2D}" sibTransId="{3471BF3D-CAC3-4731-A94D-C02D6957D83B}"/>
    <dgm:cxn modelId="{2EEE30F1-D4C5-4772-9664-BCC63BE21D15}" srcId="{65BFC0DC-C602-4323-9107-7B0A1B18B07E}" destId="{8DD06C0B-81B7-4CD0-B361-788D1CD6503E}" srcOrd="3" destOrd="0" parTransId="{87E02E4E-7503-44E7-8B5D-A19CEFA1C032}" sibTransId="{A18E7753-2548-4565-8948-104547D29735}"/>
    <dgm:cxn modelId="{9A7F87CD-987A-4934-92BB-9BD15C0EF10E}" type="presParOf" srcId="{B298F51D-5A9F-4B31-A8EA-B654AE7A6EEB}" destId="{D8BEF993-9DA6-459B-A44E-D7F9AAC72262}" srcOrd="0" destOrd="0" presId="urn:microsoft.com/office/officeart/2005/8/layout/radial6"/>
    <dgm:cxn modelId="{EED96C91-4060-4BC7-879E-DCC3E4AA8197}" type="presParOf" srcId="{B298F51D-5A9F-4B31-A8EA-B654AE7A6EEB}" destId="{9540C7FC-4043-4BA3-8DC6-42CF5DC404AB}" srcOrd="1" destOrd="0" presId="urn:microsoft.com/office/officeart/2005/8/layout/radial6"/>
    <dgm:cxn modelId="{3036B6A7-AC2E-4B6E-80C5-3C5A4D5EF1DF}" type="presParOf" srcId="{B298F51D-5A9F-4B31-A8EA-B654AE7A6EEB}" destId="{5E3D483A-9263-489C-A246-908176CDA67F}" srcOrd="2" destOrd="0" presId="urn:microsoft.com/office/officeart/2005/8/layout/radial6"/>
    <dgm:cxn modelId="{DC832CAD-F27C-41D7-96CC-AAD69984E008}" type="presParOf" srcId="{B298F51D-5A9F-4B31-A8EA-B654AE7A6EEB}" destId="{612FC118-767C-4643-B8B9-BD5AD3B1FCA9}" srcOrd="3" destOrd="0" presId="urn:microsoft.com/office/officeart/2005/8/layout/radial6"/>
    <dgm:cxn modelId="{81BC9E11-C266-4C4A-A860-D02A6308881D}" type="presParOf" srcId="{B298F51D-5A9F-4B31-A8EA-B654AE7A6EEB}" destId="{EB13A35A-6D39-4556-8424-71E4188485FC}" srcOrd="4" destOrd="0" presId="urn:microsoft.com/office/officeart/2005/8/layout/radial6"/>
    <dgm:cxn modelId="{B451940B-3766-4DEF-A735-039673C7B629}" type="presParOf" srcId="{B298F51D-5A9F-4B31-A8EA-B654AE7A6EEB}" destId="{D3ED74CB-011A-458D-A131-CB98DB5BAA40}" srcOrd="5" destOrd="0" presId="urn:microsoft.com/office/officeart/2005/8/layout/radial6"/>
    <dgm:cxn modelId="{6C776005-4295-4F0E-9A74-994260A73337}" type="presParOf" srcId="{B298F51D-5A9F-4B31-A8EA-B654AE7A6EEB}" destId="{1EA5DC8B-6A8A-4BEB-A083-BEC3CAC25FCA}" srcOrd="6" destOrd="0" presId="urn:microsoft.com/office/officeart/2005/8/layout/radial6"/>
    <dgm:cxn modelId="{AED4DDE2-B8AC-41DA-9452-889B842815B1}" type="presParOf" srcId="{B298F51D-5A9F-4B31-A8EA-B654AE7A6EEB}" destId="{C42C0A20-BA08-46B3-85AE-F3D958E88497}" srcOrd="7" destOrd="0" presId="urn:microsoft.com/office/officeart/2005/8/layout/radial6"/>
    <dgm:cxn modelId="{8BEB133D-7C88-4815-9135-F25E0DCD7E4D}" type="presParOf" srcId="{B298F51D-5A9F-4B31-A8EA-B654AE7A6EEB}" destId="{885AF034-320A-4025-A67B-647AE8054489}" srcOrd="8" destOrd="0" presId="urn:microsoft.com/office/officeart/2005/8/layout/radial6"/>
    <dgm:cxn modelId="{4D8C369C-9450-4A2C-9A19-51D2D76438D5}" type="presParOf" srcId="{B298F51D-5A9F-4B31-A8EA-B654AE7A6EEB}" destId="{25206929-50B6-4F79-A534-AE65E1E4B9A2}" srcOrd="9" destOrd="0" presId="urn:microsoft.com/office/officeart/2005/8/layout/radial6"/>
    <dgm:cxn modelId="{9B006329-ED09-43C4-B634-EA46FF7EE05F}" type="presParOf" srcId="{B298F51D-5A9F-4B31-A8EA-B654AE7A6EEB}" destId="{2CA958BA-4CA5-4C47-A1AF-CCFBD26CB798}" srcOrd="10" destOrd="0" presId="urn:microsoft.com/office/officeart/2005/8/layout/radial6"/>
    <dgm:cxn modelId="{D59EEC48-FCEF-4595-8816-85485A8F62D1}" type="presParOf" srcId="{B298F51D-5A9F-4B31-A8EA-B654AE7A6EEB}" destId="{9C913742-5C74-41A0-A2D9-52EB93EDB998}" srcOrd="11" destOrd="0" presId="urn:microsoft.com/office/officeart/2005/8/layout/radial6"/>
    <dgm:cxn modelId="{37CF55CF-C853-4358-B769-4421AA1837C1}" type="presParOf" srcId="{B298F51D-5A9F-4B31-A8EA-B654AE7A6EEB}" destId="{0A604D61-ACA2-49F4-84AA-2E9A7E78B58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E0E2B4-3666-4207-BF11-ED50635188E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65BFC0DC-C602-4323-9107-7B0A1B18B07E}">
      <dgm:prSet phldrT="[Text]" custT="1"/>
      <dgm:spPr>
        <a:solidFill>
          <a:srgbClr val="CCECFF"/>
        </a:solidFill>
      </dgm:spPr>
      <dgm:t>
        <a:bodyPr anchor="t"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id-ID" sz="6000" b="1" dirty="0" smtClean="0">
              <a:solidFill>
                <a:srgbClr val="C00000"/>
              </a:solidFill>
            </a:rPr>
            <a:t>USUL KP</a:t>
          </a:r>
          <a:endParaRPr lang="id-ID" sz="3600" b="1" dirty="0" smtClean="0">
            <a:solidFill>
              <a:srgbClr val="C00000"/>
            </a:solidFill>
          </a:endParaRPr>
        </a:p>
        <a:p>
          <a:pPr>
            <a:lnSpc>
              <a:spcPct val="90000"/>
            </a:lnSpc>
            <a:spcAft>
              <a:spcPts val="1200"/>
            </a:spcAft>
          </a:pPr>
          <a:r>
            <a:rPr lang="id-ID" sz="6000" b="1" dirty="0" smtClean="0">
              <a:solidFill>
                <a:srgbClr val="C00000"/>
              </a:solidFill>
            </a:rPr>
            <a:t>BTL / TMS</a:t>
          </a:r>
          <a:endParaRPr lang="id-ID" sz="7200" b="1" dirty="0">
            <a:solidFill>
              <a:srgbClr val="C00000"/>
            </a:solidFill>
          </a:endParaRPr>
        </a:p>
      </dgm:t>
    </dgm:pt>
    <dgm:pt modelId="{3471BF3D-CAC3-4731-A94D-C02D6957D83B}" type="sibTrans" cxnId="{D953E68C-4CE1-4911-9360-B7F2EAB4F883}">
      <dgm:prSet/>
      <dgm:spPr/>
      <dgm:t>
        <a:bodyPr/>
        <a:lstStyle/>
        <a:p>
          <a:endParaRPr lang="id-ID"/>
        </a:p>
      </dgm:t>
    </dgm:pt>
    <dgm:pt modelId="{F7F97977-EF09-42F7-B4EC-F070CDA25D2D}" type="parTrans" cxnId="{D953E68C-4CE1-4911-9360-B7F2EAB4F883}">
      <dgm:prSet/>
      <dgm:spPr/>
      <dgm:t>
        <a:bodyPr/>
        <a:lstStyle/>
        <a:p>
          <a:endParaRPr lang="id-ID"/>
        </a:p>
      </dgm:t>
    </dgm:pt>
    <dgm:pt modelId="{B298F51D-5A9F-4B31-A8EA-B654AE7A6EEB}" type="pres">
      <dgm:prSet presAssocID="{2EE0E2B4-3666-4207-BF11-ED50635188E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8BEF993-9DA6-459B-A44E-D7F9AAC72262}" type="pres">
      <dgm:prSet presAssocID="{65BFC0DC-C602-4323-9107-7B0A1B18B07E}" presName="centerShape" presStyleLbl="node0" presStyleIdx="0" presStyleCnt="1" custScaleX="110450"/>
      <dgm:spPr/>
      <dgm:t>
        <a:bodyPr/>
        <a:lstStyle/>
        <a:p>
          <a:endParaRPr lang="id-ID"/>
        </a:p>
      </dgm:t>
    </dgm:pt>
  </dgm:ptLst>
  <dgm:cxnLst>
    <dgm:cxn modelId="{D953E68C-4CE1-4911-9360-B7F2EAB4F883}" srcId="{2EE0E2B4-3666-4207-BF11-ED50635188E4}" destId="{65BFC0DC-C602-4323-9107-7B0A1B18B07E}" srcOrd="0" destOrd="0" parTransId="{F7F97977-EF09-42F7-B4EC-F070CDA25D2D}" sibTransId="{3471BF3D-CAC3-4731-A94D-C02D6957D83B}"/>
    <dgm:cxn modelId="{7D575497-51CB-42D6-B372-64257C1CAED0}" type="presOf" srcId="{65BFC0DC-C602-4323-9107-7B0A1B18B07E}" destId="{D8BEF993-9DA6-459B-A44E-D7F9AAC72262}" srcOrd="0" destOrd="0" presId="urn:microsoft.com/office/officeart/2005/8/layout/radial6"/>
    <dgm:cxn modelId="{514A93D8-A33B-40AC-B946-36799DC6BCE2}" type="presOf" srcId="{2EE0E2B4-3666-4207-BF11-ED50635188E4}" destId="{B298F51D-5A9F-4B31-A8EA-B654AE7A6EEB}" srcOrd="0" destOrd="0" presId="urn:microsoft.com/office/officeart/2005/8/layout/radial6"/>
    <dgm:cxn modelId="{51C45D89-0EB5-4EAD-A038-6CF18F83A2AB}" type="presParOf" srcId="{B298F51D-5A9F-4B31-A8EA-B654AE7A6EEB}" destId="{D8BEF993-9DA6-459B-A44E-D7F9AAC72262}" srcOrd="0" destOrd="0" presId="urn:microsoft.com/office/officeart/2005/8/layout/radial6"/>
  </dgm:cxnLst>
  <dgm:bg>
    <a:solidFill>
      <a:srgbClr val="008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8F1A1-8183-4793-B567-D4B8E6D9F1AE}">
      <dsp:nvSpPr>
        <dsp:cNvPr id="0" name=""/>
        <dsp:cNvSpPr/>
      </dsp:nvSpPr>
      <dsp:spPr>
        <a:xfrm>
          <a:off x="0" y="32119"/>
          <a:ext cx="6096000" cy="105534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400" kern="1200" dirty="0" smtClean="0">
              <a:solidFill>
                <a:srgbClr val="FF0000"/>
              </a:solidFill>
            </a:rPr>
            <a:t>KP 1 APRIL</a:t>
          </a:r>
          <a:endParaRPr lang="id-ID" sz="4400" kern="1200" dirty="0">
            <a:solidFill>
              <a:srgbClr val="FF0000"/>
            </a:solidFill>
          </a:endParaRPr>
        </a:p>
      </dsp:txBody>
      <dsp:txXfrm>
        <a:off x="51517" y="83636"/>
        <a:ext cx="5992966" cy="952306"/>
      </dsp:txXfrm>
    </dsp:sp>
    <dsp:sp modelId="{088668C8-66E5-4CC9-B001-ADE292FAB4C1}">
      <dsp:nvSpPr>
        <dsp:cNvPr id="0" name=""/>
        <dsp:cNvSpPr/>
      </dsp:nvSpPr>
      <dsp:spPr>
        <a:xfrm>
          <a:off x="0" y="1087460"/>
          <a:ext cx="6096000" cy="72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400" kern="1200" dirty="0" smtClean="0">
              <a:solidFill>
                <a:srgbClr val="FFFFCC"/>
              </a:solidFill>
            </a:rPr>
            <a:t>Paling lambat akhir FEBRUARI</a:t>
          </a:r>
          <a:endParaRPr lang="id-ID" sz="3400" kern="1200" dirty="0">
            <a:solidFill>
              <a:srgbClr val="FFFFCC"/>
            </a:solidFill>
          </a:endParaRPr>
        </a:p>
      </dsp:txBody>
      <dsp:txXfrm>
        <a:off x="0" y="1087460"/>
        <a:ext cx="6096000" cy="728640"/>
      </dsp:txXfrm>
    </dsp:sp>
    <dsp:sp modelId="{CB9EE454-FD27-4EA6-8A1F-CE98933CF88F}">
      <dsp:nvSpPr>
        <dsp:cNvPr id="0" name=""/>
        <dsp:cNvSpPr/>
      </dsp:nvSpPr>
      <dsp:spPr>
        <a:xfrm>
          <a:off x="0" y="1816100"/>
          <a:ext cx="6096000" cy="1055340"/>
        </a:xfrm>
        <a:prstGeom prst="roundRect">
          <a:avLst/>
        </a:prstGeom>
        <a:solidFill>
          <a:schemeClr val="accent3"/>
        </a:solidFill>
        <a:ln>
          <a:noFill/>
        </a:ln>
        <a:effectLst/>
        <a:scene3d>
          <a:camera prst="orthographicFront"/>
          <a:lightRig rig="flat" dir="t"/>
        </a:scene3d>
        <a:sp3d contourW="10160" prstMaterial="dkEdge">
          <a:bevelT w="38100" h="50800" prst="angle"/>
          <a:contourClr>
            <a:schemeClr val="accent3">
              <a:shade val="40000"/>
              <a:satMod val="15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400" kern="1200" dirty="0" smtClean="0">
              <a:solidFill>
                <a:srgbClr val="FF0000"/>
              </a:solidFill>
            </a:rPr>
            <a:t>KP 1 OKTOBER</a:t>
          </a:r>
          <a:endParaRPr lang="id-ID" sz="4400" kern="1200" dirty="0">
            <a:solidFill>
              <a:srgbClr val="FF0000"/>
            </a:solidFill>
          </a:endParaRPr>
        </a:p>
      </dsp:txBody>
      <dsp:txXfrm>
        <a:off x="51517" y="1867617"/>
        <a:ext cx="5992966" cy="952306"/>
      </dsp:txXfrm>
    </dsp:sp>
    <dsp:sp modelId="{3C4C0FAF-4550-4337-9A02-D105879063A6}">
      <dsp:nvSpPr>
        <dsp:cNvPr id="0" name=""/>
        <dsp:cNvSpPr/>
      </dsp:nvSpPr>
      <dsp:spPr>
        <a:xfrm>
          <a:off x="0" y="2871440"/>
          <a:ext cx="6096000" cy="72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400" kern="1200" dirty="0" smtClean="0">
              <a:solidFill>
                <a:srgbClr val="FFFFCC"/>
              </a:solidFill>
            </a:rPr>
            <a:t>Paling lambat akhir AGUSTUS</a:t>
          </a:r>
          <a:endParaRPr lang="id-ID" sz="3400" kern="1200" dirty="0">
            <a:solidFill>
              <a:srgbClr val="FFFFCC"/>
            </a:solidFill>
          </a:endParaRPr>
        </a:p>
      </dsp:txBody>
      <dsp:txXfrm>
        <a:off x="0" y="2871440"/>
        <a:ext cx="6096000" cy="7286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8FAB2-C8F9-40F7-B686-07BDE632E3AC}">
      <dsp:nvSpPr>
        <dsp:cNvPr id="0" name=""/>
        <dsp:cNvSpPr/>
      </dsp:nvSpPr>
      <dsp:spPr>
        <a:xfrm>
          <a:off x="0" y="0"/>
          <a:ext cx="8686800" cy="533013"/>
        </a:xfrm>
        <a:prstGeom prst="roundRect">
          <a:avLst/>
        </a:prstGeom>
        <a:solidFill>
          <a:srgbClr val="E0D2AE"/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1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>
                  <a:lumMod val="50000"/>
                </a:schemeClr>
              </a:solidFill>
            </a:rPr>
            <a:t>PENYAMPAIAN USUL KE KANREG</a:t>
          </a:r>
          <a:endParaRPr lang="en-US" sz="28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26020" y="26020"/>
        <a:ext cx="8634760" cy="4809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3FD09-EB85-4039-9684-5A079A2F1F6B}">
      <dsp:nvSpPr>
        <dsp:cNvPr id="0" name=""/>
        <dsp:cNvSpPr/>
      </dsp:nvSpPr>
      <dsp:spPr>
        <a:xfrm>
          <a:off x="0" y="640059"/>
          <a:ext cx="6096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3F1416-8B51-439D-936C-784DF52984CF}">
      <dsp:nvSpPr>
        <dsp:cNvPr id="0" name=""/>
        <dsp:cNvSpPr/>
      </dsp:nvSpPr>
      <dsp:spPr>
        <a:xfrm>
          <a:off x="290214" y="359619"/>
          <a:ext cx="5804291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SURAT PENGANTAR  </a:t>
          </a:r>
          <a:r>
            <a:rPr lang="en-US" sz="1800" kern="1200" dirty="0" smtClean="0"/>
            <a:t>(print out </a:t>
          </a:r>
          <a:r>
            <a:rPr lang="en-US" sz="1800" kern="1200" dirty="0" err="1" smtClean="0"/>
            <a:t>dari</a:t>
          </a:r>
          <a:r>
            <a:rPr lang="en-US" sz="1800" kern="1200" dirty="0" smtClean="0"/>
            <a:t> SAPK)</a:t>
          </a:r>
          <a:endParaRPr lang="en-US" sz="1800" kern="1200" dirty="0"/>
        </a:p>
      </dsp:txBody>
      <dsp:txXfrm>
        <a:off x="317594" y="386999"/>
        <a:ext cx="5749531" cy="506120"/>
      </dsp:txXfrm>
    </dsp:sp>
    <dsp:sp modelId="{E7C7EEEC-5D3C-4ADC-9549-42F1B2E02EE6}">
      <dsp:nvSpPr>
        <dsp:cNvPr id="0" name=""/>
        <dsp:cNvSpPr/>
      </dsp:nvSpPr>
      <dsp:spPr>
        <a:xfrm>
          <a:off x="0" y="1501900"/>
          <a:ext cx="6096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822D3E-D3F1-4677-9173-57C3F2358964}">
      <dsp:nvSpPr>
        <dsp:cNvPr id="0" name=""/>
        <dsp:cNvSpPr/>
      </dsp:nvSpPr>
      <dsp:spPr>
        <a:xfrm>
          <a:off x="290214" y="1221460"/>
          <a:ext cx="5804291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NOTA USUL KP (1 LEMBAR) </a:t>
          </a:r>
          <a:r>
            <a:rPr lang="en-US" sz="1800" kern="1200" dirty="0" smtClean="0"/>
            <a:t>(print out </a:t>
          </a:r>
          <a:r>
            <a:rPr lang="en-US" sz="1800" kern="1200" dirty="0" err="1" smtClean="0"/>
            <a:t>dari</a:t>
          </a:r>
          <a:r>
            <a:rPr lang="en-US" sz="1800" kern="1200" dirty="0" smtClean="0"/>
            <a:t> SAPK)</a:t>
          </a:r>
          <a:endParaRPr lang="en-US" sz="1800" kern="1200" dirty="0"/>
        </a:p>
      </dsp:txBody>
      <dsp:txXfrm>
        <a:off x="317594" y="1248840"/>
        <a:ext cx="5749531" cy="506120"/>
      </dsp:txXfrm>
    </dsp:sp>
    <dsp:sp modelId="{40380B6F-EBBF-42C6-8C28-857AAB12EBAC}">
      <dsp:nvSpPr>
        <dsp:cNvPr id="0" name=""/>
        <dsp:cNvSpPr/>
      </dsp:nvSpPr>
      <dsp:spPr>
        <a:xfrm>
          <a:off x="0" y="2363740"/>
          <a:ext cx="6096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D58AA4-24E2-4D92-B1C7-4CAA5F6B0317}">
      <dsp:nvSpPr>
        <dsp:cNvPr id="0" name=""/>
        <dsp:cNvSpPr/>
      </dsp:nvSpPr>
      <dsp:spPr>
        <a:xfrm>
          <a:off x="290214" y="2083300"/>
          <a:ext cx="5804291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RIWAYAT SKP 2 TAHUN TERAKHIR  DIENTRI DI SAPK</a:t>
          </a:r>
          <a:endParaRPr lang="en-US" sz="1900" kern="1200" dirty="0"/>
        </a:p>
      </dsp:txBody>
      <dsp:txXfrm>
        <a:off x="317594" y="2110680"/>
        <a:ext cx="5749531" cy="506120"/>
      </dsp:txXfrm>
    </dsp:sp>
    <dsp:sp modelId="{6268FCBC-4680-4630-82C6-BEE5F4987406}">
      <dsp:nvSpPr>
        <dsp:cNvPr id="0" name=""/>
        <dsp:cNvSpPr/>
      </dsp:nvSpPr>
      <dsp:spPr>
        <a:xfrm>
          <a:off x="0" y="3225580"/>
          <a:ext cx="6096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FE6086-3784-4321-8B4C-14115FBD07AB}">
      <dsp:nvSpPr>
        <dsp:cNvPr id="0" name=""/>
        <dsp:cNvSpPr/>
      </dsp:nvSpPr>
      <dsp:spPr>
        <a:xfrm>
          <a:off x="290214" y="2945140"/>
          <a:ext cx="5804291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SURAT PERNYATAAN DATA  NUKP TELAH DIVERIFIKASI</a:t>
          </a:r>
          <a:endParaRPr lang="en-US" sz="1900" kern="1200" dirty="0"/>
        </a:p>
      </dsp:txBody>
      <dsp:txXfrm>
        <a:off x="317594" y="2972520"/>
        <a:ext cx="5749531" cy="506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EF993-9DA6-459B-A44E-D7F9AAC72262}">
      <dsp:nvSpPr>
        <dsp:cNvPr id="0" name=""/>
        <dsp:cNvSpPr/>
      </dsp:nvSpPr>
      <dsp:spPr>
        <a:xfrm>
          <a:off x="1960066" y="2477"/>
          <a:ext cx="5223867" cy="5223867"/>
        </a:xfrm>
        <a:prstGeom prst="ellipse">
          <a:avLst/>
        </a:prstGeom>
        <a:solidFill>
          <a:srgbClr val="E0D2A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C00000"/>
              </a:solidFill>
            </a:rPr>
            <a:t>EVALUASI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 smtClean="0">
              <a:solidFill>
                <a:srgbClr val="C00000"/>
              </a:solidFill>
            </a:rPr>
            <a:t>PENYELESAIAN PROSES KENAIKAN </a:t>
          </a:r>
          <a:r>
            <a:rPr lang="id-ID" sz="2800" b="1" kern="1200" smtClean="0">
              <a:solidFill>
                <a:srgbClr val="C00000"/>
              </a:solidFill>
            </a:rPr>
            <a:t>PANGKAT </a:t>
          </a:r>
          <a:r>
            <a:rPr lang="id-ID" sz="2800" b="1" kern="1200" smtClean="0">
              <a:solidFill>
                <a:srgbClr val="C00000"/>
              </a:solidFill>
            </a:rPr>
            <a:t>PERIODE  </a:t>
          </a:r>
          <a:r>
            <a:rPr lang="id-ID" sz="2800" b="1" kern="1200" dirty="0" smtClean="0">
              <a:solidFill>
                <a:srgbClr val="C00000"/>
              </a:solidFill>
            </a:rPr>
            <a:t>1 </a:t>
          </a:r>
          <a:r>
            <a:rPr lang="id-ID" sz="2800" b="1" kern="1200" smtClean="0">
              <a:solidFill>
                <a:srgbClr val="C00000"/>
              </a:solidFill>
            </a:rPr>
            <a:t>OKTOBER 2020</a:t>
          </a:r>
          <a:endParaRPr lang="id-ID" sz="2800" b="1" kern="1200" dirty="0" smtClean="0">
            <a:solidFill>
              <a:srgbClr val="C00000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C00000"/>
              </a:solidFill>
            </a:rPr>
            <a:t>PEMERINTAH KABUPATEN / KOTA</a:t>
          </a:r>
          <a:endParaRPr lang="id-ID" sz="2800" b="1" kern="1200" dirty="0">
            <a:solidFill>
              <a:srgbClr val="C00000"/>
            </a:solidFill>
          </a:endParaRPr>
        </a:p>
      </dsp:txBody>
      <dsp:txXfrm>
        <a:off x="2725084" y="767495"/>
        <a:ext cx="3693831" cy="36938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04D61-ACA2-49F4-84AA-2E9A7E78B586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206929-50B6-4F79-A534-AE65E1E4B9A2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5DC8B-6A8A-4BEB-A083-BEC3CAC25FCA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FC118-767C-4643-B8B9-BD5AD3B1FCA9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EF993-9DA6-459B-A44E-D7F9AAC72262}">
      <dsp:nvSpPr>
        <dsp:cNvPr id="0" name=""/>
        <dsp:cNvSpPr/>
      </dsp:nvSpPr>
      <dsp:spPr>
        <a:xfrm>
          <a:off x="2328416" y="1312416"/>
          <a:ext cx="1439167" cy="1439167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b="1" kern="1200" dirty="0" smtClean="0">
              <a:solidFill>
                <a:srgbClr val="C00000"/>
              </a:solidFill>
            </a:rPr>
            <a:t>TEPAT</a:t>
          </a:r>
          <a:endParaRPr lang="id-ID" sz="3000" b="1" kern="1200" dirty="0">
            <a:solidFill>
              <a:srgbClr val="C00000"/>
            </a:solidFill>
          </a:endParaRPr>
        </a:p>
      </dsp:txBody>
      <dsp:txXfrm>
        <a:off x="2539177" y="1523177"/>
        <a:ext cx="1017645" cy="1017645"/>
      </dsp:txXfrm>
    </dsp:sp>
    <dsp:sp modelId="{9540C7FC-4043-4BA3-8DC6-42CF5DC404AB}">
      <dsp:nvSpPr>
        <dsp:cNvPr id="0" name=""/>
        <dsp:cNvSpPr/>
      </dsp:nvSpPr>
      <dsp:spPr>
        <a:xfrm>
          <a:off x="2544291" y="1843"/>
          <a:ext cx="1007417" cy="1007417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>
              <a:solidFill>
                <a:schemeClr val="tx1"/>
              </a:solidFill>
            </a:rPr>
            <a:t>DATA</a:t>
          </a:r>
          <a:endParaRPr lang="id-ID" sz="1400" b="1" kern="1200" dirty="0">
            <a:solidFill>
              <a:schemeClr val="tx1"/>
            </a:solidFill>
          </a:endParaRPr>
        </a:p>
      </dsp:txBody>
      <dsp:txXfrm>
        <a:off x="2691824" y="149376"/>
        <a:ext cx="712351" cy="712351"/>
      </dsp:txXfrm>
    </dsp:sp>
    <dsp:sp modelId="{EB13A35A-6D39-4556-8424-71E4188485FC}">
      <dsp:nvSpPr>
        <dsp:cNvPr id="0" name=""/>
        <dsp:cNvSpPr/>
      </dsp:nvSpPr>
      <dsp:spPr>
        <a:xfrm>
          <a:off x="4070738" y="1528291"/>
          <a:ext cx="1007417" cy="1007417"/>
        </a:xfrm>
        <a:prstGeom prst="ellipse">
          <a:avLst/>
        </a:prstGeom>
        <a:solidFill>
          <a:srgbClr val="F5B1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>
              <a:solidFill>
                <a:schemeClr val="tx1"/>
              </a:solidFill>
            </a:rPr>
            <a:t>NSP</a:t>
          </a:r>
          <a:endParaRPr lang="id-ID" sz="1600" b="1" kern="1200" dirty="0">
            <a:solidFill>
              <a:schemeClr val="tx1"/>
            </a:solidFill>
          </a:endParaRPr>
        </a:p>
      </dsp:txBody>
      <dsp:txXfrm>
        <a:off x="4218271" y="1675824"/>
        <a:ext cx="712351" cy="712351"/>
      </dsp:txXfrm>
    </dsp:sp>
    <dsp:sp modelId="{C42C0A20-BA08-46B3-85AE-F3D958E88497}">
      <dsp:nvSpPr>
        <dsp:cNvPr id="0" name=""/>
        <dsp:cNvSpPr/>
      </dsp:nvSpPr>
      <dsp:spPr>
        <a:xfrm>
          <a:off x="2544291" y="3054738"/>
          <a:ext cx="1007417" cy="1007417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>
              <a:solidFill>
                <a:schemeClr val="tx1"/>
              </a:solidFill>
            </a:rPr>
            <a:t>ORANG</a:t>
          </a:r>
          <a:endParaRPr lang="id-ID" sz="1600" b="1" kern="1200" dirty="0">
            <a:solidFill>
              <a:schemeClr val="tx1"/>
            </a:solidFill>
          </a:endParaRPr>
        </a:p>
      </dsp:txBody>
      <dsp:txXfrm>
        <a:off x="2691824" y="3202271"/>
        <a:ext cx="712351" cy="712351"/>
      </dsp:txXfrm>
    </dsp:sp>
    <dsp:sp modelId="{2CA958BA-4CA5-4C47-A1AF-CCFBD26CB798}">
      <dsp:nvSpPr>
        <dsp:cNvPr id="0" name=""/>
        <dsp:cNvSpPr/>
      </dsp:nvSpPr>
      <dsp:spPr>
        <a:xfrm>
          <a:off x="1017843" y="1528291"/>
          <a:ext cx="1007417" cy="1007417"/>
        </a:xfrm>
        <a:prstGeom prst="ellipse">
          <a:avLst/>
        </a:prstGeom>
        <a:solidFill>
          <a:srgbClr val="ECA6B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>
              <a:solidFill>
                <a:schemeClr val="tx1"/>
              </a:solidFill>
            </a:rPr>
            <a:t>WAKTU</a:t>
          </a:r>
          <a:endParaRPr lang="id-ID" sz="1600" b="1" kern="1200" dirty="0">
            <a:solidFill>
              <a:schemeClr val="tx1"/>
            </a:solidFill>
          </a:endParaRPr>
        </a:p>
      </dsp:txBody>
      <dsp:txXfrm>
        <a:off x="1165376" y="1675824"/>
        <a:ext cx="712351" cy="7123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EF993-9DA6-459B-A44E-D7F9AAC72262}">
      <dsp:nvSpPr>
        <dsp:cNvPr id="0" name=""/>
        <dsp:cNvSpPr/>
      </dsp:nvSpPr>
      <dsp:spPr>
        <a:xfrm>
          <a:off x="1687119" y="2477"/>
          <a:ext cx="5769761" cy="5223867"/>
        </a:xfrm>
        <a:prstGeom prst="ellipse">
          <a:avLst/>
        </a:prstGeom>
        <a:solidFill>
          <a:srgbClr val="CCE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266700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id-ID" sz="6000" b="1" kern="1200" dirty="0" smtClean="0">
              <a:solidFill>
                <a:srgbClr val="C00000"/>
              </a:solidFill>
            </a:rPr>
            <a:t>USUL KP</a:t>
          </a:r>
          <a:endParaRPr lang="id-ID" sz="3600" b="1" kern="1200" dirty="0" smtClean="0">
            <a:solidFill>
              <a:srgbClr val="C00000"/>
            </a:solidFill>
          </a:endParaRPr>
        </a:p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id-ID" sz="6000" b="1" kern="1200" dirty="0" smtClean="0">
              <a:solidFill>
                <a:srgbClr val="C00000"/>
              </a:solidFill>
            </a:rPr>
            <a:t>BTL / TMS</a:t>
          </a:r>
          <a:endParaRPr lang="id-ID" sz="7200" b="1" kern="1200" dirty="0">
            <a:solidFill>
              <a:srgbClr val="C00000"/>
            </a:solidFill>
          </a:endParaRPr>
        </a:p>
      </dsp:txBody>
      <dsp:txXfrm>
        <a:off x="2532081" y="767495"/>
        <a:ext cx="4079837" cy="3693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#1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#1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#14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#13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74AFD1-B197-4F54-B31E-BAAFCEF4171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400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01796A-8279-42E6-BC15-2977C976230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3347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6C5DA-F176-4DBD-B24D-F9E5D66FC06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18" descr="water-drops"/>
          <p:cNvPicPr>
            <a:picLocks noChangeAspect="1" noChangeArrowheads="1"/>
          </p:cNvPicPr>
          <p:nvPr userDrawn="1"/>
        </p:nvPicPr>
        <p:blipFill>
          <a:blip r:embed="rId2" cstate="print"/>
          <a:srcRect l="7303" t="3212" r="4517"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BC42-E576-4B96-A2BC-C9DCC9DAE463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B64A-A574-4632-8FB6-30501D3E1ACB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91513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84313"/>
            <a:ext cx="8291513" cy="48609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5725-E820-4B2A-A81C-15E6A453397F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B90A-5AB2-4BF4-8147-F4CADCC03FE3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CF7D-CB0D-4FDB-902B-9E5CD56B2F3F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5614-9033-4786-9235-17DD4EEE6651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D299-E27D-455F-9667-E019E6CEA2DD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A9CB-1752-48C5-8105-E376DCE212C0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1C62-8F5A-4581-84EA-8C88B3391AE6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8DDE-8CD0-4E97-98D0-8F413940748F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4BB6B48-E8B6-492E-B5F2-B7A73A7469AD}" type="datetime1">
              <a:rPr lang="en-US" smtClean="0"/>
              <a:t>11/22/2020</a:t>
            </a:fld>
            <a:endParaRPr lang="en-US" dirty="0"/>
          </a:p>
        </p:txBody>
      </p:sp>
      <p:pic>
        <p:nvPicPr>
          <p:cNvPr id="9" name="Picture 15" descr="water-drops"/>
          <p:cNvPicPr>
            <a:picLocks noChangeAspect="1" noChangeArrowheads="1"/>
          </p:cNvPicPr>
          <p:nvPr userDrawn="1"/>
        </p:nvPicPr>
        <p:blipFill>
          <a:blip r:embed="rId14" cstate="print"/>
          <a:srcRect l="7303" t="3212" r="4517"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1P/@DP3B" TargetMode="External"/><Relationship Id="rId3" Type="http://schemas.openxmlformats.org/officeDocument/2006/relationships/hyperlink" Target="mailto:4p/@DP3" TargetMode="External"/><Relationship Id="rId7" Type="http://schemas.openxmlformats.org/officeDocument/2006/relationships/hyperlink" Target="mailto:4P/@DP3B2" TargetMode="External"/><Relationship Id="rId2" Type="http://schemas.openxmlformats.org/officeDocument/2006/relationships/hyperlink" Target="mailto:1P/1J/@PPK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4P/@DP3B1" TargetMode="External"/><Relationship Id="rId5" Type="http://schemas.openxmlformats.org/officeDocument/2006/relationships/hyperlink" Target="mailto:1P/@DP3" TargetMode="External"/><Relationship Id="rId4" Type="http://schemas.openxmlformats.org/officeDocument/2006/relationships/hyperlink" Target="mailto:2P/AK/@D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3.png"/><Relationship Id="rId4" Type="http://schemas.openxmlformats.org/officeDocument/2006/relationships/diagramData" Target="../diagrams/data5.xml"/><Relationship Id="rId9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gi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886200" y="152400"/>
            <a:ext cx="1371600" cy="1371600"/>
            <a:chOff x="2400" y="192"/>
            <a:chExt cx="1152" cy="1200"/>
          </a:xfrm>
        </p:grpSpPr>
        <p:sp>
          <p:nvSpPr>
            <p:cNvPr id="25607" name="Oval 8"/>
            <p:cNvSpPr>
              <a:spLocks noChangeArrowheads="1"/>
            </p:cNvSpPr>
            <p:nvPr/>
          </p:nvSpPr>
          <p:spPr bwMode="auto">
            <a:xfrm>
              <a:off x="2400" y="192"/>
              <a:ext cx="1152" cy="1200"/>
            </a:xfrm>
            <a:prstGeom prst="ellipse">
              <a:avLst/>
            </a:prstGeom>
            <a:solidFill>
              <a:srgbClr val="FFFF66"/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graphicFrame>
          <p:nvGraphicFramePr>
            <p:cNvPr id="25608" name="Object 9"/>
            <p:cNvGraphicFramePr>
              <a:graphicFrameLocks noChangeAspect="1"/>
            </p:cNvGraphicFramePr>
            <p:nvPr/>
          </p:nvGraphicFramePr>
          <p:xfrm>
            <a:off x="2592" y="384"/>
            <a:ext cx="768" cy="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363" name="Bitmap Image" r:id="rId4" imgW="1714739" imgH="1619476" progId="PBrush">
                    <p:embed/>
                  </p:oleObj>
                </mc:Choice>
                <mc:Fallback>
                  <p:oleObj name="Bitmap Image" r:id="rId4" imgW="1714739" imgH="1619476" progId="PBrush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2" y="384"/>
                          <a:ext cx="768" cy="8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604" name="WordArt 10"/>
          <p:cNvSpPr>
            <a:spLocks noChangeArrowheads="1" noChangeShapeType="1" noTextEdit="1"/>
          </p:cNvSpPr>
          <p:nvPr/>
        </p:nvSpPr>
        <p:spPr bwMode="auto">
          <a:xfrm>
            <a:off x="1600200" y="1676400"/>
            <a:ext cx="5991225" cy="1101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i-FI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KENAIKAN PANGKAT </a:t>
            </a:r>
          </a:p>
          <a:p>
            <a:pPr algn="ctr"/>
            <a:r>
              <a:rPr lang="fi-FI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PEGAWAI NEGERI SIPIL</a:t>
            </a:r>
            <a:endParaRPr lang="id-ID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pic>
        <p:nvPicPr>
          <p:cNvPr id="25605" name="Content Placeholder 9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0144"/>
            <a:ext cx="9144000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 rot="10800000" flipV="1">
            <a:off x="2086428" y="5676901"/>
            <a:ext cx="5257800" cy="838200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id-ID" sz="2400" dirty="0" smtClean="0"/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3300" b="1" dirty="0" smtClean="0">
                <a:solidFill>
                  <a:srgbClr val="FFFF00"/>
                </a:solidFill>
              </a:rPr>
              <a:t>KANREG I BKN YOGYAKARTA</a:t>
            </a:r>
          </a:p>
        </p:txBody>
      </p:sp>
    </p:spTree>
    <p:extLst>
      <p:ext uri="{BB962C8B-B14F-4D97-AF65-F5344CB8AC3E}">
        <p14:creationId xmlns:p14="http://schemas.microsoft.com/office/powerpoint/2010/main" val="3546601436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800" y="2895600"/>
            <a:ext cx="1447800" cy="1524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dirty="0" smtClean="0"/>
              <a:t>KP</a:t>
            </a:r>
            <a:endParaRPr lang="id-ID" sz="4800" dirty="0"/>
          </a:p>
        </p:txBody>
      </p:sp>
      <p:sp>
        <p:nvSpPr>
          <p:cNvPr id="3" name="Rounded Rectangle 2"/>
          <p:cNvSpPr/>
          <p:nvPr/>
        </p:nvSpPr>
        <p:spPr>
          <a:xfrm>
            <a:off x="2286000" y="1905000"/>
            <a:ext cx="2133598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KP REGULER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0" y="2743200"/>
            <a:ext cx="2133598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KP PILIHAN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96887" y="3581400"/>
            <a:ext cx="2122713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KP ANUMERTA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0" y="4445000"/>
            <a:ext cx="2100943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KP PENGABDIAN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38800" y="1494971"/>
            <a:ext cx="3048000" cy="3933372"/>
          </a:xfrm>
          <a:prstGeom prst="roundRect">
            <a:avLst/>
          </a:prstGeom>
          <a:solidFill>
            <a:srgbClr val="F5B1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u="sng" dirty="0" smtClean="0">
                <a:solidFill>
                  <a:schemeClr val="bg2">
                    <a:lumMod val="10000"/>
                  </a:schemeClr>
                </a:solidFill>
              </a:rPr>
              <a:t>Pertimbangan :</a:t>
            </a:r>
          </a:p>
          <a:p>
            <a:pPr marL="174625" indent="-174625" algn="ctr">
              <a:buFont typeface="Wingdings" pitchFamily="2" charset="2"/>
              <a:buChar char="§"/>
            </a:pPr>
            <a:r>
              <a:rPr lang="id-ID" dirty="0" smtClean="0">
                <a:solidFill>
                  <a:srgbClr val="336600"/>
                </a:solidFill>
              </a:rPr>
              <a:t>Masa Pangkat</a:t>
            </a:r>
          </a:p>
          <a:p>
            <a:pPr marL="174625" indent="-174625" algn="ctr">
              <a:buFont typeface="Wingdings" pitchFamily="2" charset="2"/>
              <a:buChar char="§"/>
            </a:pPr>
            <a:r>
              <a:rPr lang="id-ID" dirty="0" smtClean="0">
                <a:solidFill>
                  <a:srgbClr val="336600"/>
                </a:solidFill>
              </a:rPr>
              <a:t>Masa Jabatan</a:t>
            </a:r>
          </a:p>
          <a:p>
            <a:pPr marL="174625" indent="-174625" algn="ctr">
              <a:buFont typeface="Wingdings" pitchFamily="2" charset="2"/>
              <a:buChar char="§"/>
            </a:pPr>
            <a:r>
              <a:rPr lang="id-ID" dirty="0" smtClean="0">
                <a:solidFill>
                  <a:srgbClr val="336600"/>
                </a:solidFill>
              </a:rPr>
              <a:t>Penilaian Kinerja</a:t>
            </a:r>
          </a:p>
          <a:p>
            <a:pPr marL="174625" indent="-174625" algn="ctr">
              <a:buFont typeface="Wingdings" pitchFamily="2" charset="2"/>
              <a:buChar char="§"/>
            </a:pPr>
            <a:r>
              <a:rPr lang="id-ID" dirty="0" smtClean="0">
                <a:solidFill>
                  <a:srgbClr val="336600"/>
                </a:solidFill>
              </a:rPr>
              <a:t>Pangkat Puncak</a:t>
            </a:r>
          </a:p>
          <a:p>
            <a:pPr marL="174625" indent="-174625" algn="ctr">
              <a:buFont typeface="Wingdings" pitchFamily="2" charset="2"/>
              <a:buChar char="§"/>
            </a:pPr>
            <a:r>
              <a:rPr lang="id-ID" dirty="0" smtClean="0">
                <a:solidFill>
                  <a:srgbClr val="336600"/>
                </a:solidFill>
              </a:rPr>
              <a:t>Pangkat Atasan Langsung</a:t>
            </a:r>
          </a:p>
          <a:p>
            <a:pPr marL="174625" indent="-174625" algn="ctr">
              <a:buFont typeface="Wingdings" pitchFamily="2" charset="2"/>
              <a:buChar char="§"/>
            </a:pPr>
            <a:r>
              <a:rPr lang="id-ID" dirty="0" smtClean="0">
                <a:solidFill>
                  <a:srgbClr val="336600"/>
                </a:solidFill>
              </a:rPr>
              <a:t>STLUD</a:t>
            </a:r>
          </a:p>
          <a:p>
            <a:pPr marL="174625" indent="-174625" algn="ctr">
              <a:buFont typeface="Wingdings" pitchFamily="2" charset="2"/>
              <a:buChar char="§"/>
            </a:pPr>
            <a:r>
              <a:rPr lang="id-ID" dirty="0" smtClean="0">
                <a:solidFill>
                  <a:srgbClr val="336600"/>
                </a:solidFill>
              </a:rPr>
              <a:t>Ujian KPPI</a:t>
            </a:r>
          </a:p>
          <a:p>
            <a:pPr marL="174625" indent="-174625" algn="ctr">
              <a:buFont typeface="Wingdings" pitchFamily="2" charset="2"/>
              <a:buChar char="§"/>
            </a:pPr>
            <a:r>
              <a:rPr lang="id-ID" dirty="0" smtClean="0">
                <a:solidFill>
                  <a:srgbClr val="336600"/>
                </a:solidFill>
              </a:rPr>
              <a:t>Uraian Tugas</a:t>
            </a:r>
          </a:p>
          <a:p>
            <a:pPr marL="174625" indent="-174625" algn="ctr">
              <a:buFont typeface="Wingdings" pitchFamily="2" charset="2"/>
              <a:buChar char="§"/>
            </a:pPr>
            <a:r>
              <a:rPr lang="id-ID" dirty="0" smtClean="0">
                <a:solidFill>
                  <a:srgbClr val="336600"/>
                </a:solidFill>
              </a:rPr>
              <a:t>Angka Kredit</a:t>
            </a:r>
          </a:p>
          <a:p>
            <a:pPr marL="174625" indent="-174625" algn="ctr">
              <a:buFont typeface="Wingdings" pitchFamily="2" charset="2"/>
              <a:buChar char="§"/>
            </a:pPr>
            <a:r>
              <a:rPr lang="id-ID" dirty="0" smtClean="0">
                <a:solidFill>
                  <a:srgbClr val="336600"/>
                </a:solidFill>
              </a:rPr>
              <a:t>Hukuman Disiplin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0" y="1905000"/>
            <a:ext cx="914400" cy="1447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April</a:t>
            </a:r>
          </a:p>
          <a:p>
            <a:pPr algn="ctr"/>
            <a:r>
              <a:rPr lang="id-ID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Okt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3581400"/>
            <a:ext cx="9144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Tewas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4445000"/>
            <a:ext cx="9144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BUP/ MD/CD</a:t>
            </a:r>
            <a:endParaRPr lang="id-ID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4" name="Straight Arrow Connector 13"/>
          <p:cNvCxnSpPr>
            <a:stCxn id="2" idx="6"/>
            <a:endCxn id="3" idx="1"/>
          </p:cNvCxnSpPr>
          <p:nvPr/>
        </p:nvCxnSpPr>
        <p:spPr>
          <a:xfrm flipV="1">
            <a:off x="1752600" y="2209800"/>
            <a:ext cx="533400" cy="14478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" idx="6"/>
            <a:endCxn id="6" idx="1"/>
          </p:cNvCxnSpPr>
          <p:nvPr/>
        </p:nvCxnSpPr>
        <p:spPr>
          <a:xfrm>
            <a:off x="1752600" y="3657600"/>
            <a:ext cx="533400" cy="10922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" idx="6"/>
            <a:endCxn id="4" idx="1"/>
          </p:cNvCxnSpPr>
          <p:nvPr/>
        </p:nvCxnSpPr>
        <p:spPr>
          <a:xfrm flipV="1">
            <a:off x="1752600" y="3048000"/>
            <a:ext cx="533400" cy="6096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" idx="6"/>
            <a:endCxn id="5" idx="1"/>
          </p:cNvCxnSpPr>
          <p:nvPr/>
        </p:nvCxnSpPr>
        <p:spPr>
          <a:xfrm>
            <a:off x="1752600" y="3657600"/>
            <a:ext cx="544287" cy="2286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228600"/>
            <a:ext cx="9144000" cy="923330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d-ID" sz="5400" b="1" cap="none" spc="0" dirty="0" smtClean="0">
                <a:solidFill>
                  <a:srgbClr val="C00000"/>
                </a:solidFill>
                <a:effectLst/>
              </a:rPr>
              <a:t>KENAIKAN PANGKAT</a:t>
            </a:r>
            <a:endParaRPr lang="en-US" sz="5400" b="1" cap="none" spc="0" dirty="0"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1674"/>
            <a:ext cx="9144000" cy="1754326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d-ID" sz="5400" b="1" cap="none" spc="0" dirty="0" smtClean="0">
                <a:solidFill>
                  <a:srgbClr val="FFFF00"/>
                </a:solidFill>
                <a:effectLst/>
              </a:rPr>
              <a:t>KENAIKAN PANGKAT REGULER</a:t>
            </a:r>
            <a:endParaRPr lang="en-US" sz="5400" b="1" cap="none" spc="0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061" y="2514600"/>
            <a:ext cx="77061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dirty="0" smtClean="0">
                <a:solidFill>
                  <a:srgbClr val="C00000"/>
                </a:solidFill>
              </a:rPr>
              <a:t>PENGHARGAAN YANG DIBERIKAN KEPADA PNS YANG TELAH MEMENUHI SYARAT YANG DITENTUKAN TANPA TERIKAT PADA JABATAN</a:t>
            </a:r>
            <a:endParaRPr lang="id-ID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118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/>
          <p:nvPr/>
        </p:nvSpPr>
        <p:spPr bwMode="auto">
          <a:xfrm>
            <a:off x="0" y="93420"/>
            <a:ext cx="9144000" cy="778052"/>
          </a:xfrm>
          <a:prstGeom prst="rect">
            <a:avLst/>
          </a:prstGeom>
          <a:solidFill>
            <a:srgbClr val="CCECFF"/>
          </a:solidFill>
        </p:spPr>
        <p:txBody>
          <a:bodyPr vert="horz" wrap="square" lIns="91440" tIns="45720" rIns="91440" bIns="45720" numCol="1" anchorCtr="0" compatLnSpc="1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4400" b="1" dirty="0" smtClean="0">
                <a:solidFill>
                  <a:srgbClr val="C00000"/>
                </a:solidFill>
              </a:rPr>
              <a:t>SYARAT KENAIKAN PANGKAT</a:t>
            </a:r>
            <a:endParaRPr lang="en-GB" sz="4400" b="1" dirty="0" smtClean="0">
              <a:solidFill>
                <a:srgbClr val="C00000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822960" y="1845734"/>
            <a:ext cx="3703320" cy="4023360"/>
          </a:xfrm>
          <a:prstGeom prst="rect">
            <a:avLst/>
          </a:prstGeom>
          <a:solidFill>
            <a:srgbClr val="C0F0FA"/>
          </a:solidFill>
          <a:ln>
            <a:solidFill>
              <a:schemeClr val="hlink"/>
            </a:solidFill>
            <a:miter lim="800000"/>
          </a:ln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≥ 4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 th dalam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angkat</a:t>
            </a: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v-S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Setiap </a:t>
            </a:r>
            <a:r>
              <a:rPr lang="id-ID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Unsur PPK</a:t>
            </a:r>
            <a:r>
              <a:rPr lang="sv-S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bernilai Baik dalam 2 th terakhir</a:t>
            </a:r>
          </a:p>
          <a:p>
            <a:pPr>
              <a:buFont typeface="Arial" pitchFamily="34" charset="0"/>
              <a:buChar char="•"/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Tdk melampaui P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angkat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At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n L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gs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  <a:p>
            <a:pPr>
              <a:buFont typeface="Arial" pitchFamily="34" charset="0"/>
              <a:buChar char="•"/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m P</a:t>
            </a:r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angkat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Puncak</a:t>
            </a:r>
          </a:p>
          <a:p>
            <a:pPr>
              <a:buFont typeface="Arial" pitchFamily="34" charset="0"/>
              <a:buChar char="•"/>
            </a:pPr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jian </a:t>
            </a:r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inas</a:t>
            </a:r>
          </a:p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Tk I : II/d-III/a</a:t>
            </a:r>
            <a:endParaRPr lang="id-ID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Tk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II : III/d-IV/a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4663440" y="1845736"/>
            <a:ext cx="3703320" cy="4023359"/>
          </a:xfrm>
          <a:prstGeom prst="rect">
            <a:avLst/>
          </a:prstGeom>
          <a:solidFill>
            <a:srgbClr val="F1921E"/>
          </a:solidFill>
          <a:ln>
            <a:solidFill>
              <a:srgbClr val="FFFF99"/>
            </a:solidFill>
            <a:miter lim="800000"/>
          </a:ln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/>
              <a:t>Bebas</a:t>
            </a:r>
            <a:r>
              <a:rPr lang="en-US" sz="2800" dirty="0" smtClean="0"/>
              <a:t> U</a:t>
            </a:r>
            <a:r>
              <a:rPr lang="id-ID" sz="2800" dirty="0" smtClean="0"/>
              <a:t>jian </a:t>
            </a:r>
            <a:r>
              <a:rPr lang="en-US" sz="2800" dirty="0" smtClean="0"/>
              <a:t>D</a:t>
            </a:r>
            <a:r>
              <a:rPr lang="id-ID" sz="2800" dirty="0" smtClean="0"/>
              <a:t>inas</a:t>
            </a:r>
            <a:r>
              <a:rPr lang="en-US" sz="2800" dirty="0" smtClean="0"/>
              <a:t> :</a:t>
            </a:r>
          </a:p>
          <a:p>
            <a:pPr lvl="1"/>
            <a:r>
              <a:rPr lang="en-US" sz="2400" dirty="0" smtClean="0"/>
              <a:t>KP </a:t>
            </a:r>
            <a:r>
              <a:rPr lang="en-US" sz="2400" dirty="0" err="1" smtClean="0"/>
              <a:t>Prestasi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r>
              <a:rPr lang="en-US" sz="2400" dirty="0" smtClean="0"/>
              <a:t> LB</a:t>
            </a:r>
          </a:p>
          <a:p>
            <a:pPr lvl="1"/>
            <a:r>
              <a:rPr lang="en-US" sz="2400" dirty="0" smtClean="0"/>
              <a:t>KP </a:t>
            </a:r>
            <a:r>
              <a:rPr lang="en-US" sz="2400" dirty="0" err="1" smtClean="0"/>
              <a:t>Penemuan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endParaRPr lang="en-US" sz="2400" dirty="0" smtClean="0"/>
          </a:p>
          <a:p>
            <a:pPr lvl="1"/>
            <a:r>
              <a:rPr lang="en-US" sz="2400" dirty="0" smtClean="0"/>
              <a:t>KPP (MD/BUP/CD)</a:t>
            </a:r>
          </a:p>
          <a:p>
            <a:pPr lvl="1"/>
            <a:r>
              <a:rPr lang="en-US" sz="2400" dirty="0" smtClean="0"/>
              <a:t>Lulus </a:t>
            </a:r>
            <a:r>
              <a:rPr lang="en-US" sz="2400" dirty="0" err="1" smtClean="0"/>
              <a:t>Diklatpim</a:t>
            </a:r>
            <a:endParaRPr lang="en-US" sz="2400" dirty="0" smtClean="0"/>
          </a:p>
          <a:p>
            <a:pPr lvl="2"/>
            <a:r>
              <a:rPr lang="en-US" sz="2000" dirty="0" smtClean="0"/>
              <a:t>IV –&gt;  </a:t>
            </a:r>
            <a:r>
              <a:rPr lang="en-US" sz="2000" dirty="0" err="1" smtClean="0"/>
              <a:t>Udin</a:t>
            </a:r>
            <a:r>
              <a:rPr lang="en-US" sz="2000" dirty="0" smtClean="0"/>
              <a:t> </a:t>
            </a:r>
            <a:r>
              <a:rPr lang="en-US" sz="2000" dirty="0" err="1" smtClean="0"/>
              <a:t>Tk</a:t>
            </a:r>
            <a:r>
              <a:rPr lang="en-US" sz="2000" dirty="0" smtClean="0"/>
              <a:t> I</a:t>
            </a:r>
          </a:p>
          <a:p>
            <a:pPr lvl="2"/>
            <a:r>
              <a:rPr lang="en-US" sz="2000" dirty="0" smtClean="0"/>
              <a:t>III –&gt;   </a:t>
            </a:r>
            <a:r>
              <a:rPr lang="en-US" sz="2000" dirty="0" err="1" smtClean="0"/>
              <a:t>Udin</a:t>
            </a:r>
            <a:r>
              <a:rPr lang="en-US" sz="2000" dirty="0" smtClean="0"/>
              <a:t> </a:t>
            </a:r>
            <a:r>
              <a:rPr lang="en-US" sz="2000" dirty="0" err="1" smtClean="0"/>
              <a:t>Tk</a:t>
            </a:r>
            <a:r>
              <a:rPr lang="en-US" sz="2000" dirty="0" smtClean="0"/>
              <a:t> II</a:t>
            </a:r>
          </a:p>
          <a:p>
            <a:pPr lvl="1"/>
            <a:r>
              <a:rPr lang="en-US" sz="2400" dirty="0" err="1" smtClean="0"/>
              <a:t>Memprlh</a:t>
            </a:r>
            <a:r>
              <a:rPr lang="en-US" sz="2400" dirty="0" smtClean="0"/>
              <a:t> </a:t>
            </a:r>
            <a:r>
              <a:rPr lang="en-US" sz="2400" dirty="0" err="1" smtClean="0"/>
              <a:t>ijazah</a:t>
            </a:r>
            <a:endParaRPr lang="en-US" sz="2400" dirty="0" smtClean="0"/>
          </a:p>
          <a:p>
            <a:pPr lvl="1"/>
            <a:r>
              <a:rPr lang="en-US" sz="2400" dirty="0" err="1" smtClean="0"/>
              <a:t>Menduduki</a:t>
            </a:r>
            <a:r>
              <a:rPr lang="en-US" sz="2400" dirty="0" smtClean="0"/>
              <a:t> Jab. </a:t>
            </a:r>
            <a:r>
              <a:rPr lang="en-US" sz="2400" dirty="0" err="1" smtClean="0"/>
              <a:t>Fungsional</a:t>
            </a:r>
            <a:endParaRPr lang="en-US" sz="2400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668414" y="1022919"/>
            <a:ext cx="7543800" cy="627796"/>
          </a:xfrm>
          <a:prstGeom prst="rect">
            <a:avLst/>
          </a:prstGeom>
          <a:solidFill>
            <a:srgbClr val="FBE3F8"/>
          </a:solidFill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/>
              <a:t>SYARAT KP REGULER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28600"/>
            <a:ext cx="8458200" cy="4114800"/>
          </a:xfrm>
          <a:solidFill>
            <a:srgbClr val="FFFF00"/>
          </a:solidFill>
        </p:spPr>
        <p:txBody>
          <a:bodyPr/>
          <a:lstStyle/>
          <a:p>
            <a:pPr marL="0" indent="0" algn="just" eaLnBrk="1" hangingPunct="1">
              <a:spcBef>
                <a:spcPct val="40000"/>
              </a:spcBef>
              <a:buFont typeface="Wingdings" panose="05000000000000000000" pitchFamily="2" charset="2"/>
              <a:buNone/>
              <a:defRPr/>
            </a:pPr>
            <a:r>
              <a:rPr lang="id-ID" sz="4000" b="1" dirty="0" smtClean="0">
                <a:solidFill>
                  <a:srgbClr val="C00000"/>
                </a:solidFill>
              </a:rPr>
              <a:t>SYARAT UJIAN DINAS</a:t>
            </a:r>
            <a:r>
              <a:rPr lang="sv-SE" sz="4000" b="1" dirty="0" smtClean="0">
                <a:solidFill>
                  <a:srgbClr val="C00000"/>
                </a:solidFill>
              </a:rPr>
              <a:t> :</a:t>
            </a:r>
          </a:p>
          <a:p>
            <a:pPr marL="508000" indent="-508000" algn="just" eaLnBrk="1" hangingPunct="1">
              <a:spcBef>
                <a:spcPct val="40000"/>
              </a:spcBef>
              <a:defRPr/>
            </a:pPr>
            <a:r>
              <a:rPr lang="id-ID" sz="2800" dirty="0" smtClean="0"/>
              <a:t>P</a:t>
            </a:r>
            <a:r>
              <a:rPr lang="sv-SE" sz="2400" dirty="0" smtClean="0"/>
              <a:t>angkat Pengatur T</a:t>
            </a:r>
            <a:r>
              <a:rPr lang="id-ID" sz="2400" dirty="0" smtClean="0"/>
              <a:t>k</a:t>
            </a:r>
            <a:r>
              <a:rPr lang="sv-SE" sz="2400" dirty="0" smtClean="0"/>
              <a:t> I gol</a:t>
            </a:r>
            <a:r>
              <a:rPr lang="id-ID" sz="2400" dirty="0" smtClean="0"/>
              <a:t>ru</a:t>
            </a:r>
            <a:r>
              <a:rPr lang="sv-SE" sz="2400" dirty="0" smtClean="0"/>
              <a:t> II/d</a:t>
            </a:r>
            <a:r>
              <a:rPr lang="id-ID" sz="2400" dirty="0" smtClean="0"/>
              <a:t> : UD Tk I</a:t>
            </a:r>
          </a:p>
          <a:p>
            <a:pPr marL="508000" indent="-508000" algn="just" eaLnBrk="1" hangingPunct="1">
              <a:spcBef>
                <a:spcPct val="40000"/>
              </a:spcBef>
              <a:defRPr/>
            </a:pPr>
            <a:r>
              <a:rPr lang="id-ID" sz="2400" dirty="0" smtClean="0"/>
              <a:t>P</a:t>
            </a:r>
            <a:r>
              <a:rPr lang="sv-SE" sz="2400" dirty="0" smtClean="0"/>
              <a:t>angkat Penata T</a:t>
            </a:r>
            <a:r>
              <a:rPr lang="id-ID" sz="2400" dirty="0" smtClean="0"/>
              <a:t>k</a:t>
            </a:r>
            <a:r>
              <a:rPr lang="sv-SE" sz="2400" dirty="0" smtClean="0"/>
              <a:t> I golru III/d </a:t>
            </a:r>
            <a:r>
              <a:rPr lang="id-ID" sz="2400" dirty="0" smtClean="0"/>
              <a:t>: UD Tk II</a:t>
            </a:r>
            <a:endParaRPr lang="en-US" sz="2400" dirty="0" smtClean="0"/>
          </a:p>
          <a:p>
            <a:pPr marL="508000" indent="-508000" algn="just" eaLnBrk="1" hangingPunct="1">
              <a:spcBef>
                <a:spcPct val="40000"/>
              </a:spcBef>
              <a:defRPr/>
            </a:pP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sedang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keadaan</a:t>
            </a:r>
            <a:r>
              <a:rPr lang="en-US" sz="2400" dirty="0" smtClean="0"/>
              <a:t> :</a:t>
            </a:r>
          </a:p>
          <a:p>
            <a:pPr marL="908050" lvl="1" algn="just" eaLnBrk="1" hangingPunct="1">
              <a:defRPr/>
            </a:pPr>
            <a:r>
              <a:rPr lang="sv-SE" sz="2400" dirty="0" smtClean="0"/>
              <a:t>diberhentikan sementara dari jabatan negeri;</a:t>
            </a:r>
            <a:endParaRPr lang="en-US" sz="2400" dirty="0" smtClean="0"/>
          </a:p>
          <a:p>
            <a:pPr marL="908050" lvl="1" algn="just" eaLnBrk="1" hangingPunct="1">
              <a:defRPr/>
            </a:pPr>
            <a:r>
              <a:rPr lang="en-US" sz="2400" dirty="0" err="1" smtClean="0"/>
              <a:t>menerima</a:t>
            </a:r>
            <a:r>
              <a:rPr lang="en-US" sz="2400" dirty="0" smtClean="0"/>
              <a:t> </a:t>
            </a:r>
            <a:r>
              <a:rPr lang="en-US" sz="2400" dirty="0" err="1" smtClean="0"/>
              <a:t>uang</a:t>
            </a:r>
            <a:r>
              <a:rPr lang="en-US" sz="2400" dirty="0" smtClean="0"/>
              <a:t> </a:t>
            </a:r>
            <a:r>
              <a:rPr lang="en-US" sz="2400" dirty="0" err="1" smtClean="0"/>
              <a:t>tunggu</a:t>
            </a:r>
            <a:r>
              <a:rPr lang="en-US" sz="2400" dirty="0" smtClean="0"/>
              <a:t>; </a:t>
            </a:r>
            <a:r>
              <a:rPr lang="en-US" sz="2400" dirty="0" err="1" smtClean="0"/>
              <a:t>atau</a:t>
            </a:r>
            <a:endParaRPr lang="en-US" sz="2400" dirty="0" smtClean="0"/>
          </a:p>
          <a:p>
            <a:pPr marL="908050" lvl="1" algn="just" eaLnBrk="1" hangingPunct="1">
              <a:defRPr/>
            </a:pPr>
            <a:r>
              <a:rPr lang="en-US" sz="2400" dirty="0" err="1" smtClean="0"/>
              <a:t>cuti</a:t>
            </a:r>
            <a:r>
              <a:rPr lang="en-US" sz="2400" dirty="0" smtClean="0"/>
              <a:t> </a:t>
            </a:r>
            <a:r>
              <a:rPr lang="en-US" sz="2400" dirty="0" err="1" smtClean="0"/>
              <a:t>diluar</a:t>
            </a:r>
            <a:r>
              <a:rPr lang="en-US" sz="2400" dirty="0" smtClean="0"/>
              <a:t> </a:t>
            </a:r>
            <a:r>
              <a:rPr lang="en-US" sz="2400" dirty="0" err="1" smtClean="0"/>
              <a:t>tanggungan</a:t>
            </a:r>
            <a:r>
              <a:rPr lang="en-US" sz="2400" dirty="0" smtClean="0"/>
              <a:t> </a:t>
            </a:r>
            <a:r>
              <a:rPr lang="en-US" sz="2400" dirty="0" err="1" smtClean="0"/>
              <a:t>negara</a:t>
            </a:r>
            <a:endParaRPr lang="en-US" sz="2400" dirty="0" smtClean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477370" y="4724400"/>
            <a:ext cx="7162800" cy="1752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185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 panose="05020102010507070707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 panose="05020102010507070707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50000"/>
              </a:spcBef>
              <a:buClrTx/>
            </a:pPr>
            <a:r>
              <a:rPr lang="id-ID" sz="2800" b="1" dirty="0">
                <a:solidFill>
                  <a:srgbClr val="FF0000"/>
                </a:solidFill>
              </a:rPr>
              <a:t>T</a:t>
            </a:r>
            <a:r>
              <a:rPr lang="en-US" sz="2400" b="1" dirty="0" err="1" smtClean="0">
                <a:solidFill>
                  <a:srgbClr val="FF0000"/>
                </a:solidFill>
              </a:rPr>
              <a:t>idak</a:t>
            </a:r>
            <a:r>
              <a:rPr lang="en-US" sz="2400" b="1" dirty="0" smtClean="0">
                <a:solidFill>
                  <a:srgbClr val="FF0000"/>
                </a:solidFill>
              </a:rPr>
              <a:t> lulus</a:t>
            </a:r>
            <a:r>
              <a:rPr lang="en-US" sz="2400" dirty="0" smtClean="0"/>
              <a:t> </a:t>
            </a:r>
            <a:r>
              <a:rPr lang="id-ID" sz="2400" dirty="0" smtClean="0"/>
              <a:t>:</a:t>
            </a:r>
            <a:r>
              <a:rPr lang="en-US" sz="2400" dirty="0" smtClean="0"/>
              <a:t> </a:t>
            </a:r>
            <a:r>
              <a:rPr lang="en-US" sz="2400" dirty="0" err="1" smtClean="0"/>
              <a:t>kesempatan</a:t>
            </a:r>
            <a:r>
              <a:rPr lang="en-US" sz="2400" dirty="0" smtClean="0"/>
              <a:t> </a:t>
            </a:r>
            <a:r>
              <a:rPr lang="id-ID" sz="2400" dirty="0" smtClean="0"/>
              <a:t>UD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berikutnya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tingkat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sama</a:t>
            </a:r>
            <a:r>
              <a:rPr lang="en-US" sz="2400" dirty="0" smtClean="0"/>
              <a:t>.</a:t>
            </a: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ClrTx/>
            </a:pPr>
            <a:r>
              <a:rPr lang="id-ID" sz="2400" b="1" dirty="0" smtClean="0">
                <a:solidFill>
                  <a:srgbClr val="FF0000"/>
                </a:solidFill>
              </a:rPr>
              <a:t>L</a:t>
            </a:r>
            <a:r>
              <a:rPr lang="en-US" sz="2400" b="1" dirty="0" err="1" smtClean="0">
                <a:solidFill>
                  <a:srgbClr val="FF0000"/>
                </a:solidFill>
              </a:rPr>
              <a:t>ulus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id-ID" sz="2400" b="1" dirty="0" smtClean="0">
                <a:solidFill>
                  <a:srgbClr val="FF0000"/>
                </a:solidFill>
              </a:rPr>
              <a:t>UD </a:t>
            </a:r>
            <a:r>
              <a:rPr lang="id-ID" sz="2400" dirty="0" smtClean="0"/>
              <a:t>: d</a:t>
            </a:r>
            <a:r>
              <a:rPr lang="en-US" sz="2400" dirty="0" err="1" smtClean="0"/>
              <a:t>iberikan</a:t>
            </a:r>
            <a:r>
              <a:rPr lang="en-US" sz="2400" dirty="0" smtClean="0"/>
              <a:t> </a:t>
            </a:r>
            <a:r>
              <a:rPr lang="id-ID" sz="2400" dirty="0" smtClean="0"/>
              <a:t>STLUD</a:t>
            </a:r>
            <a:r>
              <a:rPr lang="en-US" sz="2400" dirty="0" smtClean="0"/>
              <a:t>, </a:t>
            </a:r>
            <a:r>
              <a:rPr lang="id-ID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 err="1" smtClean="0"/>
              <a:t>berlaku</a:t>
            </a:r>
            <a:r>
              <a:rPr lang="en-US" sz="2400" dirty="0" smtClean="0"/>
              <a:t> </a:t>
            </a:r>
            <a:r>
              <a:rPr lang="en-US" sz="2400" dirty="0" err="1" smtClean="0"/>
              <a:t>sepanjang</a:t>
            </a:r>
            <a:r>
              <a:rPr lang="en-US" sz="2400" dirty="0" smtClean="0"/>
              <a:t> PNS </a:t>
            </a:r>
            <a:r>
              <a:rPr lang="id-ID" sz="2400" dirty="0" smtClean="0"/>
              <a:t>ybs</a:t>
            </a:r>
            <a:r>
              <a:rPr lang="en-US" sz="2400" dirty="0" smtClean="0"/>
              <a:t> </a:t>
            </a:r>
            <a:r>
              <a:rPr lang="en-US" sz="2400" dirty="0" err="1" smtClean="0"/>
              <a:t>belum</a:t>
            </a:r>
            <a:r>
              <a:rPr lang="en-US" sz="2400" dirty="0" smtClean="0"/>
              <a:t> </a:t>
            </a:r>
            <a:r>
              <a:rPr lang="en-US" sz="2400" dirty="0" err="1" smtClean="0"/>
              <a:t>naik</a:t>
            </a:r>
            <a:r>
              <a:rPr lang="en-US" sz="2400" dirty="0" smtClean="0"/>
              <a:t> </a:t>
            </a:r>
            <a:r>
              <a:rPr lang="en-US" sz="2400" dirty="0" err="1" smtClean="0"/>
              <a:t>pangkat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1D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906756"/>
            <a:ext cx="9144000" cy="2793842"/>
          </a:xfrm>
          <a:prstGeom prst="rect">
            <a:avLst/>
          </a:prstGeom>
          <a:solidFill>
            <a:srgbClr val="00CC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d-ID" sz="2400" b="1" dirty="0">
                <a:ln w="50800"/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PERKA BKN NO. 25 TAHUN 2013 </a:t>
            </a:r>
            <a:endParaRPr lang="id-ID" sz="2400" b="1" dirty="0" smtClean="0">
              <a:ln w="50800"/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id-ID" sz="2400" b="1" dirty="0" smtClean="0">
                <a:ln w="50800"/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TANGGAL </a:t>
            </a:r>
            <a:r>
              <a:rPr lang="id-ID" sz="2400" b="1" dirty="0">
                <a:ln w="50800"/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31 OKT </a:t>
            </a:r>
            <a:r>
              <a:rPr lang="id-ID" sz="2400" b="1" dirty="0" smtClean="0">
                <a:ln w="50800"/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2013</a:t>
            </a:r>
          </a:p>
          <a:p>
            <a:pPr algn="ctr">
              <a:lnSpc>
                <a:spcPct val="150000"/>
              </a:lnSpc>
              <a:defRPr/>
            </a:pPr>
            <a:r>
              <a:rPr lang="en-GB" sz="2400" b="1" dirty="0" smtClean="0">
                <a:ln w="50800"/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P</a:t>
            </a:r>
            <a:r>
              <a:rPr lang="id-ID" sz="2400" b="1" dirty="0">
                <a:ln w="50800"/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EDOMAN PEMBERIAN PERSETUJUAN TEKNIS KENAIKAN PANGKAT REGULER PNS UNTUK MENJADI PEMBINA TINGKAT I GOLRU IV/b KE BAWAH</a:t>
            </a:r>
            <a:endParaRPr lang="en-GB" sz="2400" b="1" dirty="0">
              <a:ln w="50800"/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0" y="64886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1534888" y="529046"/>
            <a:ext cx="5468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KP </a:t>
            </a:r>
            <a:r>
              <a:rPr lang="id-ID" sz="5400" b="1" i="1" cap="none" spc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PAPERLESS</a:t>
            </a:r>
            <a:endParaRPr lang="en-US" sz="5400" b="1" i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71268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92162"/>
            <a:ext cx="8705850" cy="833438"/>
          </a:xfrm>
          <a:solidFill>
            <a:srgbClr val="F5B187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id-ID" sz="2800" dirty="0">
                <a:solidFill>
                  <a:schemeClr val="bg2">
                    <a:lumMod val="10000"/>
                  </a:schemeClr>
                </a:solidFill>
                <a:latin typeface="Eras Demi ITC" pitchFamily="34" charset="0"/>
              </a:rPr>
              <a:t>BATAS WAKTU PENGUSULAN KP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Eras Demi ITC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50716820"/>
              </p:ext>
            </p:extLst>
          </p:nvPr>
        </p:nvGraphicFramePr>
        <p:xfrm>
          <a:off x="228600" y="1295400"/>
          <a:ext cx="8686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53928313"/>
              </p:ext>
            </p:extLst>
          </p:nvPr>
        </p:nvGraphicFramePr>
        <p:xfrm>
          <a:off x="1617345" y="1625600"/>
          <a:ext cx="6096000" cy="36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7586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04800" y="304800"/>
          <a:ext cx="86868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045807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5200"/>
            <a:ext cx="8458200" cy="2430145"/>
          </a:xfrm>
          <a:solidFill>
            <a:srgbClr val="CCFFFF"/>
          </a:solidFill>
        </p:spPr>
        <p:txBody>
          <a:bodyPr/>
          <a:lstStyle/>
          <a:p>
            <a:pPr marL="0" indent="0">
              <a:buNone/>
            </a:pPr>
            <a:r>
              <a:rPr lang="id-ID" sz="2400" b="1" dirty="0" smtClean="0">
                <a:solidFill>
                  <a:srgbClr val="C00000"/>
                </a:solidFill>
              </a:rPr>
              <a:t>Dilampiri :</a:t>
            </a:r>
          </a:p>
          <a:p>
            <a:pPr marL="0" indent="0">
              <a:buNone/>
            </a:pPr>
            <a:r>
              <a:rPr lang="id-ID" sz="2400" b="1" dirty="0" smtClean="0">
                <a:solidFill>
                  <a:srgbClr val="002060"/>
                </a:solidFill>
              </a:rPr>
              <a:t>Surat Pernyataan Kepala BKD</a:t>
            </a:r>
            <a:r>
              <a:rPr lang="id-ID" sz="2400" b="1" dirty="0" smtClean="0">
                <a:solidFill>
                  <a:schemeClr val="accent4">
                    <a:lumMod val="50000"/>
                  </a:schemeClr>
                </a:solidFill>
              </a:rPr>
              <a:t> :</a:t>
            </a:r>
            <a:r>
              <a:rPr lang="id-ID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US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d-ID" sz="2400" dirty="0" smtClean="0"/>
              <a:t>bahwa data NPKP yang diserahkan ke BKN/Kanreg BKN sudah diverifikasi dan dapat dipertanggungjawabkan kebenarannya.</a:t>
            </a:r>
          </a:p>
        </p:txBody>
      </p:sp>
      <p:sp>
        <p:nvSpPr>
          <p:cNvPr id="4" name="Content Placeholder 2"/>
          <p:cNvSpPr txBox="1"/>
          <p:nvPr/>
        </p:nvSpPr>
        <p:spPr bwMode="auto">
          <a:xfrm>
            <a:off x="457200" y="4665980"/>
            <a:ext cx="8458200" cy="217678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185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 panose="05020102010507070707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 panose="05020102010507070707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id-ID" sz="2400" b="1" dirty="0" smtClean="0">
                <a:solidFill>
                  <a:srgbClr val="C00000"/>
                </a:solidFill>
              </a:rPr>
              <a:t>Tambahan lampiran :</a:t>
            </a:r>
          </a:p>
          <a:p>
            <a:pPr marL="0" indent="0">
              <a:buFont typeface="Wingdings 2" panose="05020102010507070707" pitchFamily="18" charset="2"/>
              <a:buNone/>
              <a:tabLst>
                <a:tab pos="4122738" algn="l"/>
                <a:tab pos="4397375" algn="l"/>
              </a:tabLst>
            </a:pPr>
            <a:r>
              <a:rPr lang="id-ID" sz="2400" b="1" dirty="0" smtClean="0">
                <a:solidFill>
                  <a:srgbClr val="002060"/>
                </a:solidFill>
              </a:rPr>
              <a:t>FC sah </a:t>
            </a:r>
            <a:r>
              <a:rPr lang="id-ID" sz="2400" b="1" smtClean="0">
                <a:solidFill>
                  <a:srgbClr val="002060"/>
                </a:solidFill>
              </a:rPr>
              <a:t>STLUD </a:t>
            </a:r>
            <a:r>
              <a:rPr lang="en-US" sz="2400" b="1" dirty="0" smtClean="0">
                <a:solidFill>
                  <a:srgbClr val="002060"/>
                </a:solidFill>
              </a:rPr>
              <a:t>	</a:t>
            </a:r>
            <a:r>
              <a:rPr lang="id-ID" sz="2400" b="1" dirty="0" smtClean="0">
                <a:solidFill>
                  <a:srgbClr val="002060"/>
                </a:solidFill>
              </a:rPr>
              <a:t>:</a:t>
            </a:r>
            <a:r>
              <a:rPr lang="en-US" sz="2400" b="1" dirty="0" smtClean="0">
                <a:solidFill>
                  <a:srgbClr val="002060"/>
                </a:solidFill>
              </a:rPr>
              <a:t>	</a:t>
            </a:r>
            <a:r>
              <a:rPr lang="id-ID" sz="2400" dirty="0" smtClean="0"/>
              <a:t>jika ada kenaikan golongan</a:t>
            </a:r>
          </a:p>
          <a:p>
            <a:pPr marL="0" indent="0">
              <a:buFont typeface="Wingdings 2" panose="05020102010507070707" pitchFamily="18" charset="2"/>
              <a:buNone/>
              <a:tabLst>
                <a:tab pos="4122738" algn="l"/>
                <a:tab pos="4397375" algn="l"/>
              </a:tabLst>
            </a:pPr>
            <a:r>
              <a:rPr lang="id-ID" sz="2400" b="1" dirty="0" smtClean="0">
                <a:solidFill>
                  <a:srgbClr val="002060"/>
                </a:solidFill>
              </a:rPr>
              <a:t>FC sah Ijazah &amp; Transkrip</a:t>
            </a:r>
            <a:r>
              <a:rPr lang="en-US" sz="2400" b="1" dirty="0" smtClean="0">
                <a:solidFill>
                  <a:srgbClr val="002060"/>
                </a:solidFill>
              </a:rPr>
              <a:t> N	</a:t>
            </a:r>
            <a:r>
              <a:rPr lang="id-ID" sz="2400" b="1" dirty="0" smtClean="0">
                <a:solidFill>
                  <a:srgbClr val="002060"/>
                </a:solidFill>
              </a:rPr>
              <a:t>:</a:t>
            </a:r>
            <a:r>
              <a:rPr lang="id-ID" sz="2400" dirty="0" smtClean="0"/>
              <a:t> </a:t>
            </a:r>
            <a:r>
              <a:rPr lang="en-US" sz="2400" dirty="0" smtClean="0"/>
              <a:t>	</a:t>
            </a:r>
            <a:r>
              <a:rPr lang="id-ID" sz="2400" dirty="0" smtClean="0"/>
              <a:t>jika ada peningkatan </a:t>
            </a:r>
            <a:r>
              <a:rPr lang="en-US" sz="2400" dirty="0" smtClean="0"/>
              <a:t>				</a:t>
            </a:r>
            <a:r>
              <a:rPr lang="id-ID" sz="2400" dirty="0" smtClean="0"/>
              <a:t>pendidikan</a:t>
            </a:r>
          </a:p>
        </p:txBody>
      </p:sp>
      <p:sp>
        <p:nvSpPr>
          <p:cNvPr id="5" name="Title 1"/>
          <p:cNvSpPr txBox="1"/>
          <p:nvPr/>
        </p:nvSpPr>
        <p:spPr bwMode="auto">
          <a:xfrm>
            <a:off x="468086" y="1297190"/>
            <a:ext cx="8229600" cy="9380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45720" rIns="0" bIns="0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id-ID" sz="4000" b="1" dirty="0" smtClean="0"/>
              <a:t>Usul : Daftar Nominatif + NPKP</a:t>
            </a:r>
            <a:endParaRPr lang="id-ID" sz="4000" b="1" i="1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1" y="228600"/>
            <a:ext cx="9143999" cy="106859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4000" b="1" dirty="0" smtClean="0"/>
              <a:t>KENAIKAN PANGKAT</a:t>
            </a:r>
          </a:p>
          <a:p>
            <a:pPr algn="ctr"/>
            <a:r>
              <a:rPr lang="id-ID" sz="3600" b="1" i="1" dirty="0" smtClean="0">
                <a:solidFill>
                  <a:srgbClr val="C00000"/>
                </a:solidFill>
              </a:rPr>
              <a:t>(Reguler </a:t>
            </a:r>
            <a:r>
              <a:rPr lang="id-ID" sz="3600" b="1" i="1" smtClean="0">
                <a:solidFill>
                  <a:srgbClr val="C00000"/>
                </a:solidFill>
              </a:rPr>
              <a:t>– PAPERLESS)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1674"/>
            <a:ext cx="9144000" cy="1754326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d-ID" sz="5400" b="1" cap="none" spc="0" dirty="0" smtClean="0">
                <a:solidFill>
                  <a:srgbClr val="FFFF00"/>
                </a:solidFill>
                <a:effectLst/>
              </a:rPr>
              <a:t>KENAIKAN PANGKAT PILIHAN</a:t>
            </a:r>
            <a:endParaRPr lang="en-US" sz="5400" b="1" cap="none" spc="0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061" y="2895600"/>
            <a:ext cx="770613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400" dirty="0" smtClean="0">
                <a:solidFill>
                  <a:srgbClr val="C00000"/>
                </a:solidFill>
              </a:rPr>
              <a:t>KEPERCAYAAN &amp; PENGHARGAAN YANG DIBERIKAN KEPADA PNS ATAS PRESTASI KERJA YANG TINGGI</a:t>
            </a:r>
            <a:endParaRPr lang="id-ID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167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93"/>
          <p:cNvGraphicFramePr/>
          <p:nvPr/>
        </p:nvGraphicFramePr>
        <p:xfrm>
          <a:off x="312312" y="709410"/>
          <a:ext cx="8458200" cy="5967984"/>
        </p:xfrm>
        <a:graphic>
          <a:graphicData uri="http://schemas.openxmlformats.org/drawingml/2006/table">
            <a:tbl>
              <a:tblPr/>
              <a:tblGrid>
                <a:gridCol w="627063"/>
                <a:gridCol w="3030537"/>
                <a:gridCol w="4800600"/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E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J</a:t>
                      </a: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ab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S</a:t>
                      </a: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truktural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trkt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jjg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jab)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E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Char char="-"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 T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bwh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J :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hlinkClick r:id="rId2"/>
                        </a:rPr>
                        <a:t>1P/1J/@</a:t>
                      </a: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hlinkClick r:id="rId2"/>
                        </a:rPr>
                        <a:t>PPK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B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Char char="-"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J :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hlinkClick r:id="rId3"/>
                        </a:rPr>
                        <a:t>4p/@</a:t>
                      </a: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hlinkClick r:id="rId3"/>
                        </a:rPr>
                        <a:t>PPK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B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EF5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E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J</a:t>
                      </a: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ab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F</a:t>
                      </a: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ungsional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E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hlinkClick r:id="rId4"/>
                        </a:rPr>
                        <a:t>2P/AK/@</a:t>
                      </a: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hlinkClick r:id="rId4"/>
                        </a:rPr>
                        <a:t>PPK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B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EF5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E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Prests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k</a:t>
                      </a: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erja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L</a:t>
                      </a: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uar Biasa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E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hlinkClick r:id="rId5"/>
                        </a:rPr>
                        <a:t>1P/@</a:t>
                      </a: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hlinkClick r:id="rId5"/>
                        </a:rPr>
                        <a:t>PPK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AB 1(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tp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trkt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JP)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EF5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E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Penemuan Baru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E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1P/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Rt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PPK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B X @K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tp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trkt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JP)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EF5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E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P</a:t>
                      </a: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ejabat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Negara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E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hlinkClick r:id="rId6"/>
                        </a:rPr>
                        <a:t>4P/@</a:t>
                      </a: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hlinkClick r:id="rId6"/>
                        </a:rPr>
                        <a:t>PPK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hlinkClick r:id="rId6"/>
                        </a:rPr>
                        <a:t>B1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tp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trkt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JP)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EF5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E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Memprlh STTB/Ijzh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E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Char char="-"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diserahi tugas jabatan yg sesuai dg ijazah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Char char="-"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 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Char char="-"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@</a:t>
                      </a: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PPK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B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Char char="-"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AK -- &gt; J</a:t>
                      </a: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ab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F</a:t>
                      </a: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ungsional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Char char="-"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L</a:t>
                      </a: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l</a:t>
                      </a: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s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Uj</a:t>
                      </a: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ia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n KPPI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EF5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E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S</a:t>
                      </a: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edang Tubel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E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hlinkClick r:id="rId7"/>
                        </a:rPr>
                        <a:t>4P/@</a:t>
                      </a: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hlinkClick r:id="rId7"/>
                        </a:rPr>
                        <a:t>PPK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hlinkClick r:id="rId7"/>
                        </a:rPr>
                        <a:t>B2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trkt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JP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sbl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TB)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EF5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E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Lulus T</a:t>
                      </a: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ubel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E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hlinkClick r:id="rId8"/>
                        </a:rPr>
                        <a:t>1P/@</a:t>
                      </a: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hlinkClick r:id="rId8"/>
                        </a:rPr>
                        <a:t>PPK </a:t>
                      </a:r>
                      <a:r>
                        <a:rPr kumimoji="0" lang="en-US" sz="2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hlinkClick r:id="rId8"/>
                        </a:rPr>
                        <a:t>B</a:t>
                      </a:r>
                      <a:r>
                        <a:rPr kumimoji="0" lang="en-US" sz="2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EF5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E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DPK/DPB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E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hlinkClick r:id="rId7"/>
                        </a:rPr>
                        <a:t>4P/@</a:t>
                      </a: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hlinkClick r:id="rId7"/>
                        </a:rPr>
                        <a:t>PPK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hlinkClick r:id="rId7"/>
                        </a:rPr>
                        <a:t>B2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trkt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J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prsmn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esln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EF5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96213" y="23610"/>
            <a:ext cx="8474299" cy="68580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SYARAT KP PILIHAN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697" y="1828801"/>
            <a:ext cx="7147301" cy="639762"/>
          </a:xfrm>
        </p:spPr>
        <p:txBody>
          <a:bodyPr>
            <a:normAutofit fontScale="90000"/>
          </a:bodyPr>
          <a:lstStyle/>
          <a:p>
            <a:pPr marL="0" indent="0" algn="l" eaLnBrk="1" hangingPunct="1"/>
            <a:r>
              <a:rPr lang="en-US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DASAR HUKUM</a:t>
            </a:r>
            <a:r>
              <a:rPr lang="id-ID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KENAIKAN PANGKAT </a:t>
            </a:r>
            <a:r>
              <a:rPr lang="en-US" sz="4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en-US" sz="4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4" y="3004457"/>
            <a:ext cx="8708572" cy="3403054"/>
          </a:xfrm>
        </p:spPr>
        <p:txBody>
          <a:bodyPr anchor="ctr"/>
          <a:lstStyle/>
          <a:p>
            <a:pPr marL="990600" lvl="1" indent="-533400" eaLnBrk="1" hangingPunct="1"/>
            <a:r>
              <a:rPr lang="en-US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UU </a:t>
            </a:r>
            <a:r>
              <a:rPr lang="id-ID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5 TH 2014</a:t>
            </a:r>
            <a:r>
              <a:rPr lang="en-US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id-ID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: </a:t>
            </a:r>
            <a:r>
              <a:rPr lang="id-ID" sz="2400" b="1" dirty="0" smtClean="0">
                <a:solidFill>
                  <a:srgbClr val="336600"/>
                </a:solidFill>
                <a:latin typeface="Arial Black" panose="020B0A04020102020204" pitchFamily="34" charset="0"/>
              </a:rPr>
              <a:t>Tentang ASN</a:t>
            </a:r>
            <a:endParaRPr lang="id-ID" sz="4000" b="1" dirty="0" smtClean="0">
              <a:solidFill>
                <a:srgbClr val="336600"/>
              </a:solidFill>
              <a:latin typeface="Arial Black" panose="020B0A04020102020204" pitchFamily="34" charset="0"/>
            </a:endParaRPr>
          </a:p>
          <a:p>
            <a:pPr marL="990600" lvl="1" indent="-533400" eaLnBrk="1" hangingPunct="1"/>
            <a:r>
              <a:rPr lang="en-US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PP </a:t>
            </a:r>
            <a:r>
              <a:rPr lang="id-ID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11 TH 2017:</a:t>
            </a:r>
            <a:r>
              <a:rPr lang="id-ID" sz="4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id-ID" sz="2400" b="1" dirty="0" smtClean="0">
                <a:solidFill>
                  <a:srgbClr val="336600"/>
                </a:solidFill>
                <a:latin typeface="Arial Black" panose="020B0A04020102020204" pitchFamily="34" charset="0"/>
              </a:rPr>
              <a:t>Tentang Manajemen ASN</a:t>
            </a:r>
            <a:endParaRPr lang="en-US" sz="4000" b="1" dirty="0" smtClean="0">
              <a:solidFill>
                <a:srgbClr val="336600"/>
              </a:solidFill>
              <a:latin typeface="Arial Black" panose="020B0A04020102020204" pitchFamily="34" charset="0"/>
            </a:endParaRPr>
          </a:p>
          <a:p>
            <a:pPr marL="990600" lvl="1" indent="-533400" eaLnBrk="1" hangingPunct="1"/>
            <a:r>
              <a:rPr lang="id-ID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KEP</a:t>
            </a:r>
            <a:r>
              <a:rPr lang="en-US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KA.</a:t>
            </a:r>
            <a:r>
              <a:rPr lang="id-ID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BKN 12</a:t>
            </a:r>
            <a:r>
              <a:rPr lang="id-ID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TH </a:t>
            </a:r>
            <a:r>
              <a:rPr lang="en-US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2002</a:t>
            </a:r>
            <a:r>
              <a:rPr lang="id-ID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: </a:t>
            </a:r>
            <a:r>
              <a:rPr lang="id-ID" sz="2400" b="1" dirty="0" smtClean="0">
                <a:solidFill>
                  <a:srgbClr val="336600"/>
                </a:solidFill>
                <a:latin typeface="Arial Black" panose="020B0A04020102020204" pitchFamily="34" charset="0"/>
              </a:rPr>
              <a:t>Tentang Ketentuan Pelaksanaan KP</a:t>
            </a:r>
            <a:endParaRPr lang="id-ID" sz="4000" b="1" dirty="0" smtClean="0">
              <a:solidFill>
                <a:srgbClr val="33660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4" descr="bs00554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656"/>
            <a:ext cx="1996698" cy="162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51542"/>
            <a:ext cx="8229600" cy="703201"/>
          </a:xfrm>
          <a:prstGeom prst="rect">
            <a:avLst/>
          </a:prstGeom>
          <a:solidFill>
            <a:srgbClr val="FFC993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KENAIKAN PANGKAT ANUMERTA (KPA)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4" name="Flowchart: Document 3"/>
          <p:cNvSpPr/>
          <p:nvPr/>
        </p:nvSpPr>
        <p:spPr>
          <a:xfrm>
            <a:off x="283028" y="928915"/>
            <a:ext cx="1923143" cy="1030514"/>
          </a:xfrm>
          <a:prstGeom prst="flowChartDocumen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KP</a:t>
            </a:r>
          </a:p>
          <a:p>
            <a:pPr algn="ctr"/>
            <a:r>
              <a:rPr lang="en-US" dirty="0" err="1" smtClean="0">
                <a:solidFill>
                  <a:srgbClr val="FFFF00"/>
                </a:solidFill>
                <a:latin typeface="Arial Black" pitchFamily="34" charset="0"/>
              </a:rPr>
              <a:t>Anumerta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85143" y="943429"/>
            <a:ext cx="6001657" cy="798286"/>
          </a:xfrm>
          <a:prstGeom prst="rect">
            <a:avLst/>
          </a:prstGeom>
          <a:solidFill>
            <a:schemeClr val="accent3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Berlin Sans FB" pitchFamily="34" charset="0"/>
              </a:rPr>
              <a:t>Mrpkan</a:t>
            </a:r>
            <a:r>
              <a:rPr lang="en-US" sz="2400" dirty="0" smtClean="0">
                <a:solidFill>
                  <a:srgbClr val="FFFF00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Berlin Sans FB" pitchFamily="34" charset="0"/>
              </a:rPr>
              <a:t>penghargaan</a:t>
            </a:r>
            <a:r>
              <a:rPr lang="en-US" sz="2400" dirty="0" smtClean="0">
                <a:solidFill>
                  <a:srgbClr val="FFFF00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Berlin Sans FB" pitchFamily="34" charset="0"/>
              </a:rPr>
              <a:t>Bagi</a:t>
            </a:r>
            <a:r>
              <a:rPr lang="en-US" sz="2400" dirty="0" smtClean="0">
                <a:solidFill>
                  <a:srgbClr val="FFFF00"/>
                </a:solidFill>
                <a:latin typeface="Berlin Sans FB" pitchFamily="34" charset="0"/>
              </a:rPr>
              <a:t> PNS Yang </a:t>
            </a:r>
            <a:r>
              <a:rPr lang="en-US" sz="2400" dirty="0" err="1" smtClean="0">
                <a:solidFill>
                  <a:srgbClr val="FFFF00"/>
                </a:solidFill>
                <a:latin typeface="Berlin Sans FB" pitchFamily="34" charset="0"/>
              </a:rPr>
              <a:t>Tewas</a:t>
            </a:r>
            <a:r>
              <a:rPr lang="en-US" sz="2400" dirty="0" smtClean="0">
                <a:solidFill>
                  <a:srgbClr val="FFFF00"/>
                </a:solidFill>
                <a:latin typeface="Berlin Sans FB" pitchFamily="34" charset="0"/>
              </a:rPr>
              <a:t> </a:t>
            </a:r>
            <a:endParaRPr lang="en-US" sz="2400" dirty="0">
              <a:solidFill>
                <a:srgbClr val="FFFF00"/>
              </a:solidFill>
              <a:latin typeface="Berlin Sans FB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206171" y="928915"/>
            <a:ext cx="478972" cy="798286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ent-Up Arrow 8"/>
          <p:cNvSpPr/>
          <p:nvPr/>
        </p:nvSpPr>
        <p:spPr>
          <a:xfrm rot="5400000">
            <a:off x="972454" y="1741716"/>
            <a:ext cx="1494974" cy="1930400"/>
          </a:xfrm>
          <a:prstGeom prst="bentUpArrow">
            <a:avLst>
              <a:gd name="adj1" fmla="val 30653"/>
              <a:gd name="adj2" fmla="val 49668"/>
              <a:gd name="adj3" fmla="val 42373"/>
            </a:avLst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685143" y="1959429"/>
            <a:ext cx="6001657" cy="1494971"/>
          </a:xfrm>
          <a:prstGeom prst="roundRect">
            <a:avLst/>
          </a:prstGeom>
          <a:solidFill>
            <a:schemeClr val="accent3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1938" indent="-261938"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rgbClr val="FFC000"/>
                </a:solidFill>
                <a:latin typeface="Berlin Sans FB" pitchFamily="34" charset="0"/>
              </a:rPr>
              <a:t>Diangkat</a:t>
            </a:r>
            <a:r>
              <a:rPr lang="en-US" sz="2400" dirty="0" smtClean="0">
                <a:solidFill>
                  <a:srgbClr val="FFC000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Berlin Sans FB" pitchFamily="34" charset="0"/>
              </a:rPr>
              <a:t>sebagai</a:t>
            </a:r>
            <a:r>
              <a:rPr lang="en-US" sz="2400" dirty="0" smtClean="0">
                <a:solidFill>
                  <a:srgbClr val="FFC000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Berlin Sans FB" pitchFamily="34" charset="0"/>
              </a:rPr>
              <a:t>Calon</a:t>
            </a:r>
            <a:r>
              <a:rPr lang="en-US" sz="2400" dirty="0" smtClean="0">
                <a:solidFill>
                  <a:srgbClr val="FFC000"/>
                </a:solidFill>
                <a:latin typeface="Berlin Sans FB" pitchFamily="34" charset="0"/>
              </a:rPr>
              <a:t> PNS TMT. </a:t>
            </a:r>
          </a:p>
          <a:p>
            <a:pPr marL="261938" indent="-261938"/>
            <a:r>
              <a:rPr lang="en-US" sz="2400" dirty="0" smtClean="0">
                <a:solidFill>
                  <a:srgbClr val="FFC000"/>
                </a:solidFill>
                <a:latin typeface="Berlin Sans FB" pitchFamily="34" charset="0"/>
              </a:rPr>
              <a:t>	01 </a:t>
            </a:r>
            <a:r>
              <a:rPr lang="en-US" sz="2400" dirty="0" err="1" smtClean="0">
                <a:solidFill>
                  <a:srgbClr val="FFC000"/>
                </a:solidFill>
                <a:latin typeface="Berlin Sans FB" pitchFamily="34" charset="0"/>
              </a:rPr>
              <a:t>Bulan</a:t>
            </a:r>
            <a:r>
              <a:rPr lang="en-US" sz="2400" dirty="0" smtClean="0">
                <a:solidFill>
                  <a:srgbClr val="FFC000"/>
                </a:solidFill>
                <a:latin typeface="Berlin Sans FB" pitchFamily="34" charset="0"/>
              </a:rPr>
              <a:t> YBS </a:t>
            </a:r>
            <a:r>
              <a:rPr lang="en-US" sz="2400" dirty="0" err="1" smtClean="0">
                <a:solidFill>
                  <a:srgbClr val="FFC000"/>
                </a:solidFill>
                <a:latin typeface="Berlin Sans FB" pitchFamily="34" charset="0"/>
              </a:rPr>
              <a:t>Tewas</a:t>
            </a:r>
            <a:endParaRPr lang="en-US" sz="2400" dirty="0" smtClean="0">
              <a:solidFill>
                <a:srgbClr val="FFC000"/>
              </a:solidFill>
              <a:latin typeface="Berlin Sans FB" pitchFamily="34" charset="0"/>
            </a:endParaRPr>
          </a:p>
          <a:p>
            <a:pPr marL="261938" indent="-261938"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rgbClr val="FFC000"/>
                </a:solidFill>
                <a:latin typeface="Berlin Sans FB" pitchFamily="34" charset="0"/>
              </a:rPr>
              <a:t>Diberikan</a:t>
            </a:r>
            <a:r>
              <a:rPr lang="en-US" sz="2400" dirty="0" smtClean="0">
                <a:solidFill>
                  <a:srgbClr val="FFC000"/>
                </a:solidFill>
                <a:latin typeface="Berlin Sans FB" pitchFamily="34" charset="0"/>
              </a:rPr>
              <a:t> KP </a:t>
            </a:r>
            <a:r>
              <a:rPr lang="en-US" sz="2400" dirty="0" err="1" smtClean="0">
                <a:solidFill>
                  <a:srgbClr val="FFC000"/>
                </a:solidFill>
                <a:latin typeface="Berlin Sans FB" pitchFamily="34" charset="0"/>
              </a:rPr>
              <a:t>Anumerta</a:t>
            </a:r>
            <a:r>
              <a:rPr lang="en-US" sz="2400" dirty="0" smtClean="0">
                <a:solidFill>
                  <a:srgbClr val="FFC000"/>
                </a:solidFill>
                <a:latin typeface="Berlin Sans FB" pitchFamily="34" charset="0"/>
              </a:rPr>
              <a:t> TMT.  YBS </a:t>
            </a:r>
            <a:r>
              <a:rPr lang="en-US" sz="2400" dirty="0" err="1" smtClean="0">
                <a:solidFill>
                  <a:srgbClr val="FFC000"/>
                </a:solidFill>
                <a:latin typeface="Berlin Sans FB" pitchFamily="34" charset="0"/>
              </a:rPr>
              <a:t>Tewas</a:t>
            </a:r>
            <a:endParaRPr lang="en-US" sz="2400" dirty="0">
              <a:solidFill>
                <a:srgbClr val="FFC000"/>
              </a:solidFill>
              <a:latin typeface="Berlin Sans FB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741" y="2562553"/>
            <a:ext cx="117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CPNS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3028" y="3701143"/>
            <a:ext cx="8694057" cy="2746906"/>
          </a:xfrm>
          <a:prstGeom prst="rect">
            <a:avLst/>
          </a:prstGeom>
          <a:solidFill>
            <a:srgbClr val="D1DEEB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+mn-lt"/>
              </a:rPr>
              <a:t>SK KP </a:t>
            </a:r>
            <a:r>
              <a:rPr lang="en-US" sz="2400" b="1" dirty="0" err="1" smtClean="0">
                <a:solidFill>
                  <a:srgbClr val="7030A0"/>
                </a:solidFill>
                <a:latin typeface="+mn-lt"/>
              </a:rPr>
              <a:t>Anumerta</a:t>
            </a:r>
            <a:r>
              <a:rPr lang="en-US" sz="2400" b="1" dirty="0" smtClean="0">
                <a:solidFill>
                  <a:srgbClr val="7030A0"/>
                </a:solidFill>
                <a:latin typeface="+mn-lt"/>
              </a:rPr>
              <a:t> &amp; SK PNS </a:t>
            </a:r>
            <a:r>
              <a:rPr lang="en-US" sz="2400" b="1" dirty="0" err="1" smtClean="0">
                <a:solidFill>
                  <a:srgbClr val="7030A0"/>
                </a:solidFill>
                <a:latin typeface="+mn-lt"/>
              </a:rPr>
              <a:t>diberikan</a:t>
            </a:r>
            <a:r>
              <a:rPr lang="en-US" sz="2400" b="1" dirty="0" smtClean="0">
                <a:solidFill>
                  <a:srgbClr val="7030A0"/>
                </a:solidFill>
                <a:latin typeface="+mn-lt"/>
              </a:rPr>
              <a:t> pd </a:t>
            </a:r>
            <a:r>
              <a:rPr lang="en-US" sz="2400" b="1" dirty="0" err="1" smtClean="0">
                <a:solidFill>
                  <a:srgbClr val="7030A0"/>
                </a:solidFill>
                <a:latin typeface="+mn-lt"/>
              </a:rPr>
              <a:t>saat</a:t>
            </a:r>
            <a:r>
              <a:rPr lang="en-US" sz="2400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+mn-lt"/>
              </a:rPr>
              <a:t>pemakaman</a:t>
            </a:r>
            <a:r>
              <a:rPr lang="en-US" sz="2400" b="1" dirty="0" smtClean="0">
                <a:solidFill>
                  <a:srgbClr val="7030A0"/>
                </a:solidFill>
                <a:latin typeface="+mn-lt"/>
              </a:rPr>
              <a:t>.</a:t>
            </a:r>
          </a:p>
          <a:p>
            <a:pPr>
              <a:lnSpc>
                <a:spcPct val="80000"/>
              </a:lnSpc>
              <a:spcBef>
                <a:spcPct val="55000"/>
              </a:spcBef>
            </a:pPr>
            <a:r>
              <a:rPr lang="id-ID" sz="2200" b="1" dirty="0" smtClean="0"/>
              <a:t>+ </a:t>
            </a:r>
            <a:r>
              <a:rPr lang="en-US" sz="2200" b="1" dirty="0" err="1" smtClean="0"/>
              <a:t>Santunan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Kematian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Kerja</a:t>
            </a:r>
            <a:r>
              <a:rPr lang="en-US" sz="2200" b="1" dirty="0" smtClean="0"/>
              <a:t> : 60 % X 80 X </a:t>
            </a:r>
            <a:r>
              <a:rPr lang="en-US" sz="2200" b="1" dirty="0" err="1" smtClean="0"/>
              <a:t>Gaji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Terakhir</a:t>
            </a:r>
            <a:endParaRPr lang="en-US" sz="2200" b="1" dirty="0" smtClean="0"/>
          </a:p>
          <a:p>
            <a:pPr>
              <a:lnSpc>
                <a:spcPct val="80000"/>
              </a:lnSpc>
              <a:spcBef>
                <a:spcPct val="55000"/>
              </a:spcBef>
            </a:pPr>
            <a:r>
              <a:rPr lang="en-US" sz="2200" b="1" dirty="0" smtClean="0"/>
              <a:t>+ U</a:t>
            </a:r>
            <a:r>
              <a:rPr lang="id-ID" sz="2200" b="1" dirty="0" smtClean="0"/>
              <a:t>ang </a:t>
            </a:r>
            <a:r>
              <a:rPr lang="en-US" sz="2200" b="1" dirty="0" smtClean="0"/>
              <a:t>D</a:t>
            </a:r>
            <a:r>
              <a:rPr lang="id-ID" sz="2200" b="1" dirty="0" smtClean="0"/>
              <a:t>uka </a:t>
            </a:r>
            <a:r>
              <a:rPr lang="en-US" sz="2200" b="1" dirty="0" smtClean="0"/>
              <a:t>T</a:t>
            </a:r>
            <a:r>
              <a:rPr lang="id-ID" sz="2200" b="1" dirty="0" smtClean="0"/>
              <a:t>ewas: 6 x GT</a:t>
            </a:r>
          </a:p>
          <a:p>
            <a:pPr>
              <a:lnSpc>
                <a:spcPct val="80000"/>
              </a:lnSpc>
              <a:spcBef>
                <a:spcPct val="55000"/>
              </a:spcBef>
            </a:pPr>
            <a:r>
              <a:rPr lang="id-ID" sz="2200" b="1" dirty="0" smtClean="0"/>
              <a:t>+ Biaya Pemakaman: Rp 10.000.000,-</a:t>
            </a:r>
          </a:p>
          <a:p>
            <a:pPr>
              <a:lnSpc>
                <a:spcPct val="80000"/>
              </a:lnSpc>
              <a:spcBef>
                <a:spcPct val="55000"/>
              </a:spcBef>
            </a:pPr>
            <a:r>
              <a:rPr lang="id-ID" sz="2200" b="1" dirty="0" smtClean="0"/>
              <a:t>+ Bantuan Beasiswa</a:t>
            </a:r>
          </a:p>
          <a:p>
            <a:pPr>
              <a:lnSpc>
                <a:spcPct val="80000"/>
              </a:lnSpc>
              <a:spcBef>
                <a:spcPct val="55000"/>
              </a:spcBef>
            </a:pPr>
            <a:r>
              <a:rPr lang="id-ID" sz="2200" b="1" dirty="0" smtClean="0"/>
              <a:t>+ </a:t>
            </a:r>
            <a:r>
              <a:rPr lang="en-US" sz="2200" b="1" dirty="0" err="1" smtClean="0"/>
              <a:t>Pensiun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Tewas</a:t>
            </a:r>
            <a:endParaRPr lang="en-US" sz="2200" b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/>
          <p:nvPr/>
        </p:nvSpPr>
        <p:spPr>
          <a:xfrm>
            <a:off x="-12877" y="6465196"/>
            <a:ext cx="8281115" cy="34773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" algn="ctr"/>
            <a:endParaRPr lang="en-US" b="1" dirty="0" smtClean="0">
              <a:solidFill>
                <a:srgbClr val="320E04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311239"/>
            <a:ext cx="9144000" cy="622479"/>
          </a:xfrm>
          <a:prstGeom prst="rect">
            <a:avLst/>
          </a:prstGeom>
          <a:solidFill>
            <a:srgbClr val="FBE3F8"/>
          </a:solidFill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 algn="ctr"/>
            <a:r>
              <a:rPr lang="en-US" sz="3600" b="1" dirty="0" err="1" smtClean="0"/>
              <a:t>Kenaikan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Pangkat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Pengabdian</a:t>
            </a:r>
            <a:r>
              <a:rPr lang="en-US" sz="3600" b="1" dirty="0" smtClean="0"/>
              <a:t> (KPP)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1436914" y="933718"/>
            <a:ext cx="2699657" cy="6338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Meninggal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Dunia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36571" y="933718"/>
            <a:ext cx="4688115" cy="2244911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1938" indent="-261938">
              <a:buFont typeface="Wingdings" pitchFamily="2" charset="2"/>
              <a:buChar char="§"/>
              <a:tabLst>
                <a:tab pos="261938" algn="l"/>
              </a:tabLst>
            </a:pPr>
            <a:r>
              <a:rPr lang="en-US" sz="2400" dirty="0" err="1" smtClean="0">
                <a:solidFill>
                  <a:srgbClr val="C00000"/>
                </a:solidFill>
                <a:latin typeface="Berlin Sans FB" pitchFamily="34" charset="0"/>
              </a:rPr>
              <a:t>Diberhentikan</a:t>
            </a:r>
            <a:r>
              <a:rPr lang="en-US" sz="2400" dirty="0" smtClean="0">
                <a:solidFill>
                  <a:srgbClr val="C00000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Berlin Sans FB" pitchFamily="34" charset="0"/>
              </a:rPr>
              <a:t>sbg</a:t>
            </a:r>
            <a:r>
              <a:rPr lang="en-US" sz="2400" dirty="0" smtClean="0">
                <a:solidFill>
                  <a:srgbClr val="C00000"/>
                </a:solidFill>
                <a:latin typeface="Berlin Sans FB" pitchFamily="34" charset="0"/>
              </a:rPr>
              <a:t> PNS</a:t>
            </a:r>
          </a:p>
          <a:p>
            <a:pPr marL="261938" indent="-261938">
              <a:buFont typeface="Wingdings" pitchFamily="2" charset="2"/>
              <a:buChar char="§"/>
              <a:tabLst>
                <a:tab pos="261938" algn="l"/>
              </a:tabLst>
            </a:pPr>
            <a:r>
              <a:rPr lang="en-US" sz="2400" dirty="0" err="1" smtClean="0">
                <a:solidFill>
                  <a:srgbClr val="C00000"/>
                </a:solidFill>
                <a:latin typeface="Berlin Sans FB" pitchFamily="34" charset="0"/>
              </a:rPr>
              <a:t>Diberikan</a:t>
            </a:r>
            <a:r>
              <a:rPr lang="en-US" sz="2400" dirty="0" smtClean="0">
                <a:solidFill>
                  <a:srgbClr val="C00000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Berlin Sans FB" pitchFamily="34" charset="0"/>
              </a:rPr>
              <a:t>hak</a:t>
            </a:r>
            <a:r>
              <a:rPr lang="en-US" sz="2400" dirty="0" smtClean="0">
                <a:solidFill>
                  <a:srgbClr val="C00000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Berlin Sans FB" pitchFamily="34" charset="0"/>
              </a:rPr>
              <a:t>pensiun</a:t>
            </a:r>
            <a:endParaRPr lang="en-US" sz="2400" dirty="0" smtClean="0">
              <a:solidFill>
                <a:srgbClr val="C00000"/>
              </a:solidFill>
              <a:latin typeface="Berlin Sans FB" pitchFamily="34" charset="0"/>
            </a:endParaRPr>
          </a:p>
          <a:p>
            <a:pPr marL="261938" indent="-261938">
              <a:buFont typeface="Wingdings" pitchFamily="2" charset="2"/>
              <a:buChar char="§"/>
              <a:tabLst>
                <a:tab pos="261938" algn="l"/>
              </a:tabLst>
            </a:pPr>
            <a:r>
              <a:rPr lang="en-US" sz="2400" dirty="0" err="1" smtClean="0">
                <a:solidFill>
                  <a:srgbClr val="C00000"/>
                </a:solidFill>
                <a:latin typeface="Berlin Sans FB" pitchFamily="34" charset="0"/>
              </a:rPr>
              <a:t>Diberikan</a:t>
            </a:r>
            <a:r>
              <a:rPr lang="en-US" sz="2400" dirty="0" smtClean="0">
                <a:solidFill>
                  <a:srgbClr val="C00000"/>
                </a:solidFill>
                <a:latin typeface="Berlin Sans FB" pitchFamily="34" charset="0"/>
              </a:rPr>
              <a:t> KP </a:t>
            </a:r>
            <a:r>
              <a:rPr lang="en-US" sz="2400" dirty="0" err="1" smtClean="0">
                <a:solidFill>
                  <a:srgbClr val="C00000"/>
                </a:solidFill>
                <a:latin typeface="Berlin Sans FB" pitchFamily="34" charset="0"/>
              </a:rPr>
              <a:t>Pengabdian</a:t>
            </a:r>
            <a:r>
              <a:rPr lang="en-US" sz="2400" dirty="0" smtClean="0">
                <a:solidFill>
                  <a:srgbClr val="C00000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Berlin Sans FB" pitchFamily="34" charset="0"/>
              </a:rPr>
              <a:t>setingkat</a:t>
            </a:r>
            <a:r>
              <a:rPr lang="en-US" sz="2400" dirty="0" smtClean="0">
                <a:solidFill>
                  <a:srgbClr val="C00000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Berlin Sans FB" pitchFamily="34" charset="0"/>
              </a:rPr>
              <a:t>lebih</a:t>
            </a:r>
            <a:r>
              <a:rPr lang="en-US" sz="2400" dirty="0" smtClean="0">
                <a:solidFill>
                  <a:srgbClr val="C00000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Berlin Sans FB" pitchFamily="34" charset="0"/>
              </a:rPr>
              <a:t>tinggi</a:t>
            </a:r>
            <a:endParaRPr lang="en-US" sz="240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36914" y="2540000"/>
            <a:ext cx="2699657" cy="63862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Cacat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Karena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Dinas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426857" y="3352800"/>
            <a:ext cx="3841381" cy="602343"/>
          </a:xfrm>
          <a:prstGeom prst="downArrow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90286" y="3955143"/>
            <a:ext cx="8534399" cy="2857784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FFCC"/>
                </a:solidFill>
              </a:rPr>
              <a:t>Syarat</a:t>
            </a:r>
            <a:r>
              <a:rPr lang="en-US" sz="2400" dirty="0" smtClean="0">
                <a:solidFill>
                  <a:srgbClr val="FFFFCC"/>
                </a:solidFill>
              </a:rPr>
              <a:t> </a:t>
            </a:r>
            <a:r>
              <a:rPr lang="en-US" sz="2400" dirty="0" err="1" smtClean="0">
                <a:solidFill>
                  <a:srgbClr val="FFFFCC"/>
                </a:solidFill>
              </a:rPr>
              <a:t>Pemberian</a:t>
            </a:r>
            <a:r>
              <a:rPr lang="en-US" sz="2400" dirty="0" smtClean="0">
                <a:solidFill>
                  <a:srgbClr val="FFFFCC"/>
                </a:solidFill>
              </a:rPr>
              <a:t> KPP </a:t>
            </a:r>
            <a:r>
              <a:rPr lang="en-US" sz="2400" dirty="0" err="1" smtClean="0">
                <a:solidFill>
                  <a:srgbClr val="FFFFCC"/>
                </a:solidFill>
              </a:rPr>
              <a:t>karena</a:t>
            </a:r>
            <a:r>
              <a:rPr lang="en-US" sz="2400" dirty="0" smtClean="0">
                <a:solidFill>
                  <a:srgbClr val="FFFFCC"/>
                </a:solidFill>
              </a:rPr>
              <a:t> MD </a:t>
            </a:r>
            <a:r>
              <a:rPr lang="en-US" sz="2400" dirty="0" err="1" smtClean="0">
                <a:solidFill>
                  <a:srgbClr val="FFFFCC"/>
                </a:solidFill>
              </a:rPr>
              <a:t>atau</a:t>
            </a:r>
            <a:r>
              <a:rPr lang="en-US" sz="2400" dirty="0" smtClean="0">
                <a:solidFill>
                  <a:srgbClr val="FFFFCC"/>
                </a:solidFill>
              </a:rPr>
              <a:t> </a:t>
            </a:r>
            <a:r>
              <a:rPr lang="en-US" sz="2400" dirty="0" err="1" smtClean="0">
                <a:solidFill>
                  <a:srgbClr val="FFFFCC"/>
                </a:solidFill>
              </a:rPr>
              <a:t>mencapai</a:t>
            </a:r>
            <a:r>
              <a:rPr lang="en-US" sz="2400" dirty="0" smtClean="0">
                <a:solidFill>
                  <a:srgbClr val="FFFFCC"/>
                </a:solidFill>
              </a:rPr>
              <a:t> BUP :</a:t>
            </a:r>
          </a:p>
          <a:p>
            <a:pPr marL="363538" lvl="1" indent="-363538" algn="just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rgbClr val="FFFF99"/>
                </a:solidFill>
                <a:latin typeface="Berlin Sans FB" pitchFamily="34" charset="0"/>
              </a:rPr>
              <a:t>Memiliki</a:t>
            </a:r>
            <a:r>
              <a:rPr lang="en-US" sz="2000" dirty="0" smtClean="0">
                <a:solidFill>
                  <a:srgbClr val="FFFF99"/>
                </a:solidFill>
                <a:latin typeface="Berlin Sans FB" pitchFamily="34" charset="0"/>
              </a:rPr>
              <a:t> </a:t>
            </a:r>
            <a:r>
              <a:rPr lang="en-US" sz="2000" dirty="0" err="1" smtClean="0">
                <a:solidFill>
                  <a:srgbClr val="FFFF99"/>
                </a:solidFill>
                <a:latin typeface="Berlin Sans FB" pitchFamily="34" charset="0"/>
              </a:rPr>
              <a:t>masa</a:t>
            </a:r>
            <a:r>
              <a:rPr lang="en-US" sz="2000" dirty="0" smtClean="0">
                <a:solidFill>
                  <a:srgbClr val="FFFF99"/>
                </a:solidFill>
                <a:latin typeface="Berlin Sans FB" pitchFamily="34" charset="0"/>
              </a:rPr>
              <a:t> </a:t>
            </a:r>
            <a:r>
              <a:rPr lang="en-US" sz="2000" dirty="0" err="1" smtClean="0">
                <a:solidFill>
                  <a:srgbClr val="FFFF99"/>
                </a:solidFill>
                <a:latin typeface="Berlin Sans FB" pitchFamily="34" charset="0"/>
              </a:rPr>
              <a:t>bekerja</a:t>
            </a:r>
            <a:r>
              <a:rPr lang="en-US" sz="2000" dirty="0" smtClean="0">
                <a:solidFill>
                  <a:srgbClr val="FFFF99"/>
                </a:solidFill>
                <a:latin typeface="Berlin Sans FB" pitchFamily="34" charset="0"/>
              </a:rPr>
              <a:t> </a:t>
            </a:r>
            <a:r>
              <a:rPr lang="en-US" sz="2000" dirty="0" err="1" smtClean="0">
                <a:solidFill>
                  <a:srgbClr val="FFFF99"/>
                </a:solidFill>
                <a:latin typeface="Berlin Sans FB" pitchFamily="34" charset="0"/>
              </a:rPr>
              <a:t>sebagai</a:t>
            </a:r>
            <a:r>
              <a:rPr lang="en-US" sz="2000" dirty="0" smtClean="0">
                <a:solidFill>
                  <a:srgbClr val="FFFF99"/>
                </a:solidFill>
                <a:latin typeface="Berlin Sans FB" pitchFamily="34" charset="0"/>
              </a:rPr>
              <a:t> PNS </a:t>
            </a:r>
            <a:r>
              <a:rPr lang="en-US" sz="2000" dirty="0" err="1" smtClean="0">
                <a:solidFill>
                  <a:srgbClr val="FFFF99"/>
                </a:solidFill>
                <a:latin typeface="Berlin Sans FB" pitchFamily="34" charset="0"/>
              </a:rPr>
              <a:t>selama</a:t>
            </a:r>
            <a:r>
              <a:rPr lang="en-US" sz="2000" dirty="0" smtClean="0">
                <a:solidFill>
                  <a:srgbClr val="FFFF99"/>
                </a:solidFill>
                <a:latin typeface="Berlin Sans FB" pitchFamily="34" charset="0"/>
              </a:rPr>
              <a:t> :</a:t>
            </a:r>
            <a:endParaRPr lang="sv-SE" sz="2000" dirty="0" smtClean="0">
              <a:solidFill>
                <a:srgbClr val="FFFF99"/>
              </a:solidFill>
              <a:latin typeface="Berlin Sans FB" pitchFamily="34" charset="0"/>
            </a:endParaRPr>
          </a:p>
          <a:p>
            <a:pPr marL="987425" lvl="2" indent="-363538" algn="just"/>
            <a:r>
              <a:rPr lang="sv-SE" sz="2000" dirty="0" smtClean="0">
                <a:solidFill>
                  <a:srgbClr val="FFFF00"/>
                </a:solidFill>
                <a:latin typeface="Berlin Sans FB" pitchFamily="34" charset="0"/>
                <a:cs typeface="Arial" panose="020B0604020202020204" pitchFamily="34" charset="0"/>
              </a:rPr>
              <a:t>≥ </a:t>
            </a:r>
            <a:r>
              <a:rPr lang="sv-SE" sz="2000" dirty="0" smtClean="0">
                <a:solidFill>
                  <a:srgbClr val="FFFF00"/>
                </a:solidFill>
                <a:latin typeface="Berlin Sans FB" pitchFamily="34" charset="0"/>
              </a:rPr>
              <a:t>30 th terus menerus &amp; </a:t>
            </a:r>
            <a:r>
              <a:rPr lang="sv-SE" sz="2000" dirty="0" smtClean="0">
                <a:solidFill>
                  <a:srgbClr val="FFFF00"/>
                </a:solidFill>
                <a:latin typeface="Berlin Sans FB" pitchFamily="34" charset="0"/>
                <a:cs typeface="Arial" panose="020B0604020202020204" pitchFamily="34" charset="0"/>
              </a:rPr>
              <a:t>≥</a:t>
            </a:r>
            <a:r>
              <a:rPr lang="sv-SE" sz="2000" dirty="0" smtClean="0">
                <a:solidFill>
                  <a:srgbClr val="FFFF00"/>
                </a:solidFill>
                <a:latin typeface="Berlin Sans FB" pitchFamily="34" charset="0"/>
              </a:rPr>
              <a:t> 1 bl dlm pangkat terakhir</a:t>
            </a:r>
          </a:p>
          <a:p>
            <a:pPr marL="987425" lvl="2" indent="-363538" algn="just"/>
            <a:r>
              <a:rPr lang="sv-SE" sz="2000" dirty="0" smtClean="0">
                <a:solidFill>
                  <a:srgbClr val="FFFF00"/>
                </a:solidFill>
                <a:latin typeface="Berlin Sans FB" pitchFamily="34" charset="0"/>
                <a:cs typeface="Arial" panose="020B0604020202020204" pitchFamily="34" charset="0"/>
              </a:rPr>
              <a:t>≥</a:t>
            </a:r>
            <a:r>
              <a:rPr lang="sv-SE" sz="2000" dirty="0" smtClean="0">
                <a:solidFill>
                  <a:srgbClr val="FFFF00"/>
                </a:solidFill>
                <a:latin typeface="Berlin Sans FB" pitchFamily="34" charset="0"/>
              </a:rPr>
              <a:t> 20 th terus menerus &amp; </a:t>
            </a:r>
            <a:r>
              <a:rPr lang="sv-SE" sz="2000" dirty="0" smtClean="0">
                <a:solidFill>
                  <a:srgbClr val="FFFF00"/>
                </a:solidFill>
                <a:latin typeface="Berlin Sans FB" pitchFamily="34" charset="0"/>
                <a:cs typeface="Arial" panose="020B0604020202020204" pitchFamily="34" charset="0"/>
              </a:rPr>
              <a:t>≥</a:t>
            </a:r>
            <a:r>
              <a:rPr lang="sv-SE" sz="2000" dirty="0" smtClean="0">
                <a:solidFill>
                  <a:srgbClr val="FFFF00"/>
                </a:solidFill>
                <a:latin typeface="Berlin Sans FB" pitchFamily="34" charset="0"/>
              </a:rPr>
              <a:t> 1 th dlm pangkat terakhir</a:t>
            </a:r>
          </a:p>
          <a:p>
            <a:pPr marL="987425" lvl="2" indent="-363538" algn="just"/>
            <a:r>
              <a:rPr lang="sv-SE" sz="2000" dirty="0" smtClean="0">
                <a:solidFill>
                  <a:srgbClr val="FFFF00"/>
                </a:solidFill>
                <a:latin typeface="Berlin Sans FB" pitchFamily="34" charset="0"/>
                <a:cs typeface="Arial" panose="020B0604020202020204" pitchFamily="34" charset="0"/>
              </a:rPr>
              <a:t>≥</a:t>
            </a:r>
            <a:r>
              <a:rPr lang="sv-SE" sz="2000" dirty="0" smtClean="0">
                <a:solidFill>
                  <a:srgbClr val="FFFF00"/>
                </a:solidFill>
                <a:latin typeface="Berlin Sans FB" pitchFamily="34" charset="0"/>
              </a:rPr>
              <a:t> 10 th terus menerus &amp; </a:t>
            </a:r>
            <a:r>
              <a:rPr lang="sv-SE" sz="2000" dirty="0" smtClean="0">
                <a:solidFill>
                  <a:srgbClr val="FFFF00"/>
                </a:solidFill>
                <a:latin typeface="Berlin Sans FB" pitchFamily="34" charset="0"/>
                <a:cs typeface="Arial" panose="020B0604020202020204" pitchFamily="34" charset="0"/>
              </a:rPr>
              <a:t>≥</a:t>
            </a:r>
            <a:r>
              <a:rPr lang="sv-SE" sz="2000" dirty="0" smtClean="0">
                <a:solidFill>
                  <a:srgbClr val="FFFF00"/>
                </a:solidFill>
                <a:latin typeface="Berlin Sans FB" pitchFamily="34" charset="0"/>
              </a:rPr>
              <a:t> 2 th dlm pangkat terakhir</a:t>
            </a:r>
          </a:p>
          <a:p>
            <a:pPr marL="363538" lvl="1" indent="-363538" algn="just">
              <a:buFont typeface="Wingdings" pitchFamily="2" charset="2"/>
              <a:buChar char="§"/>
            </a:pPr>
            <a:r>
              <a:rPr lang="sv-SE" sz="2000" dirty="0" smtClean="0">
                <a:solidFill>
                  <a:srgbClr val="FFFFCC"/>
                </a:solidFill>
                <a:latin typeface="Berlin Sans FB" pitchFamily="34" charset="0"/>
              </a:rPr>
              <a:t>Setiap unsur Penilaian Prestasi Kerja </a:t>
            </a:r>
            <a:r>
              <a:rPr lang="sv-SE" sz="2000" dirty="0" smtClean="0">
                <a:solidFill>
                  <a:srgbClr val="FFFFCC"/>
                </a:solidFill>
                <a:latin typeface="Berlin Sans FB" pitchFamily="34" charset="0"/>
                <a:cs typeface="Arial" panose="020B0604020202020204" pitchFamily="34" charset="0"/>
              </a:rPr>
              <a:t>≥</a:t>
            </a:r>
            <a:r>
              <a:rPr lang="sv-SE" sz="2000" dirty="0" smtClean="0">
                <a:solidFill>
                  <a:srgbClr val="FFFFCC"/>
                </a:solidFill>
                <a:latin typeface="Berlin Sans FB" pitchFamily="34" charset="0"/>
              </a:rPr>
              <a:t> bernilai baik dlm 1 thn terakhir</a:t>
            </a:r>
          </a:p>
          <a:p>
            <a:pPr marL="363538" lvl="1" indent="-363538" algn="just">
              <a:buFont typeface="Wingdings" pitchFamily="2" charset="2"/>
              <a:buChar char="§"/>
            </a:pPr>
            <a:r>
              <a:rPr lang="sv-SE" sz="2000" dirty="0" smtClean="0">
                <a:solidFill>
                  <a:srgbClr val="FFFF99"/>
                </a:solidFill>
                <a:latin typeface="Berlin Sans FB" pitchFamily="34" charset="0"/>
              </a:rPr>
              <a:t>Tidak pernah dijatuhi hukuman disiplin tingkat sedang atau berat dlm 1 th terakhir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290286" y="933718"/>
            <a:ext cx="1146628" cy="2244911"/>
          </a:xfrm>
          <a:prstGeom prst="homePlate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PNS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36913" y="1761032"/>
            <a:ext cx="2699657" cy="6338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Mencapai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BUP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95849469"/>
              </p:ext>
            </p:extLst>
          </p:nvPr>
        </p:nvGraphicFramePr>
        <p:xfrm>
          <a:off x="-12879" y="1094704"/>
          <a:ext cx="9144000" cy="5228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Subtitle 2"/>
          <p:cNvSpPr txBox="1">
            <a:spLocks/>
          </p:cNvSpPr>
          <p:nvPr/>
        </p:nvSpPr>
        <p:spPr>
          <a:xfrm>
            <a:off x="533400" y="6465196"/>
            <a:ext cx="8281115" cy="347731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8" algn="ctr"/>
            <a:r>
              <a:rPr lang="id-ID" sz="1600" b="1" dirty="0" smtClean="0">
                <a:solidFill>
                  <a:srgbClr val="FFFF00"/>
                </a:solidFill>
              </a:rPr>
              <a:t>Bidang Mutasi &amp; Status Kepegawaian - </a:t>
            </a:r>
            <a:r>
              <a:rPr lang="en-US" sz="1600" b="1" dirty="0" smtClean="0">
                <a:solidFill>
                  <a:srgbClr val="FFFF00"/>
                </a:solidFill>
              </a:rPr>
              <a:t>Kantor Regional I BKN Yogyakarta</a:t>
            </a:r>
            <a:endParaRPr lang="id-ID" sz="1600" b="1" dirty="0" smtClean="0">
              <a:solidFill>
                <a:srgbClr val="FFFF00"/>
              </a:solidFill>
            </a:endParaRPr>
          </a:p>
          <a:p>
            <a:pPr marL="26988" algn="ctr"/>
            <a:endParaRPr lang="en-US" b="1" dirty="0" smtClean="0">
              <a:solidFill>
                <a:srgbClr val="FFFF00"/>
              </a:solidFill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3886200" y="152400"/>
            <a:ext cx="1371600" cy="1371600"/>
            <a:chOff x="2400" y="192"/>
            <a:chExt cx="1152" cy="1200"/>
          </a:xfrm>
        </p:grpSpPr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2400" y="192"/>
              <a:ext cx="1152" cy="1200"/>
            </a:xfrm>
            <a:prstGeom prst="ellipse">
              <a:avLst/>
            </a:prstGeom>
            <a:solidFill>
              <a:srgbClr val="FFFF66"/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graphicFrame>
          <p:nvGraphicFramePr>
            <p:cNvPr id="8" name="Object 9"/>
            <p:cNvGraphicFramePr>
              <a:graphicFrameLocks noChangeAspect="1"/>
            </p:cNvGraphicFramePr>
            <p:nvPr/>
          </p:nvGraphicFramePr>
          <p:xfrm>
            <a:off x="2592" y="389"/>
            <a:ext cx="768" cy="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387" name="Bitmap Image" r:id="rId9" imgW="1714739" imgH="1619476" progId="PBrush">
                    <p:embed/>
                  </p:oleObj>
                </mc:Choice>
                <mc:Fallback>
                  <p:oleObj name="Bitmap Image" r:id="rId9" imgW="1714739" imgH="1619476" progId="PBrush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2" y="389"/>
                          <a:ext cx="768" cy="8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08888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 bwMode="auto">
          <a:xfrm>
            <a:off x="0" y="93420"/>
            <a:ext cx="9144000" cy="1490680"/>
          </a:xfrm>
          <a:prstGeom prst="rect">
            <a:avLst/>
          </a:prstGeom>
          <a:solidFill>
            <a:srgbClr val="CCECFF"/>
          </a:solidFill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3600" b="1" dirty="0" smtClean="0">
                <a:solidFill>
                  <a:srgbClr val="C00000"/>
                </a:solidFill>
              </a:rPr>
              <a:t>TEPAT </a:t>
            </a:r>
          </a:p>
          <a:p>
            <a:pPr algn="ctr"/>
            <a:r>
              <a:rPr lang="id-ID" sz="3600" b="1" dirty="0" smtClean="0">
                <a:solidFill>
                  <a:srgbClr val="C00000"/>
                </a:solidFill>
              </a:rPr>
              <a:t>Pelayanan Mutasi Kepegawaian </a:t>
            </a:r>
          </a:p>
          <a:p>
            <a:pPr algn="ctr"/>
            <a:r>
              <a:rPr lang="id-ID" sz="3200" b="1" dirty="0" smtClean="0">
                <a:solidFill>
                  <a:srgbClr val="C00000"/>
                </a:solidFill>
              </a:rPr>
              <a:t>(KENAIKAN PANGKAT)</a:t>
            </a:r>
            <a:endParaRPr lang="en-GB" sz="3200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73777129"/>
              </p:ext>
            </p:extLst>
          </p:nvPr>
        </p:nvGraphicFramePr>
        <p:xfrm>
          <a:off x="1639909" y="201518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5250072" y="1661018"/>
            <a:ext cx="3438659" cy="7083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</a:rPr>
              <a:t>Sbg dasar pengambilan keputusan : akurat, tidak rekayasa, lengkap, memenuhi syarat</a:t>
            </a:r>
            <a:endParaRPr lang="id-ID" sz="1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973" y="3661894"/>
            <a:ext cx="2304031" cy="708338"/>
          </a:xfrm>
          <a:prstGeom prst="rect">
            <a:avLst/>
          </a:prstGeom>
          <a:solidFill>
            <a:srgbClr val="ECA6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</a:rPr>
              <a:t>Sebelum TMT, SK KP sudah disampaikan kepada  Ybs,</a:t>
            </a:r>
            <a:endParaRPr lang="id-ID" sz="1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0072" y="5488547"/>
            <a:ext cx="3438659" cy="70833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Sesuai dg orang yang berhak &amp; memenuhi kriteria/syarat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2658" y="3697311"/>
            <a:ext cx="1918951" cy="708338"/>
          </a:xfrm>
          <a:prstGeom prst="rect">
            <a:avLst/>
          </a:prstGeom>
          <a:solidFill>
            <a:srgbClr val="F5B1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</a:rPr>
              <a:t>Sesuai dengan Norma/Regulasi &amp; SOP yang berlaku</a:t>
            </a:r>
            <a:endParaRPr lang="id-ID" sz="1600" dirty="0">
              <a:solidFill>
                <a:schemeClr val="tx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-12877" y="6465196"/>
            <a:ext cx="9156877" cy="347731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8" algn="ctr"/>
            <a:r>
              <a:rPr lang="id-ID" sz="1600" b="1" dirty="0" smtClean="0">
                <a:solidFill>
                  <a:srgbClr val="320E04"/>
                </a:solidFill>
              </a:rPr>
              <a:t>Bidang Mutasi &amp; Status Kepegawaian - </a:t>
            </a:r>
            <a:r>
              <a:rPr lang="en-US" sz="1600" b="1" dirty="0" smtClean="0">
                <a:solidFill>
                  <a:srgbClr val="320E04"/>
                </a:solidFill>
              </a:rPr>
              <a:t>Kantor Regional I BKN Yogyakarta</a:t>
            </a:r>
            <a:endParaRPr lang="id-ID" sz="1600" b="1" dirty="0" smtClean="0">
              <a:solidFill>
                <a:srgbClr val="320E04"/>
              </a:solidFill>
            </a:endParaRPr>
          </a:p>
          <a:p>
            <a:pPr marL="26988" algn="ctr"/>
            <a:endParaRPr lang="en-US" b="1" dirty="0" smtClean="0">
              <a:solidFill>
                <a:srgbClr val="320E04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4546244" y="3039414"/>
            <a:ext cx="257577" cy="2704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Down Arrow 12"/>
          <p:cNvSpPr/>
          <p:nvPr/>
        </p:nvSpPr>
        <p:spPr>
          <a:xfrm>
            <a:off x="4572000" y="4803820"/>
            <a:ext cx="218942" cy="2962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Left Arrow 13"/>
          <p:cNvSpPr/>
          <p:nvPr/>
        </p:nvSpPr>
        <p:spPr>
          <a:xfrm>
            <a:off x="3670479" y="3925910"/>
            <a:ext cx="296214" cy="2339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ight Arrow 14"/>
          <p:cNvSpPr/>
          <p:nvPr/>
        </p:nvSpPr>
        <p:spPr>
          <a:xfrm>
            <a:off x="5422005" y="3921619"/>
            <a:ext cx="257578" cy="225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40290" name="Picture 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973" y="1661018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46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 bwMode="auto">
          <a:xfrm>
            <a:off x="822960" y="0"/>
            <a:ext cx="7543800" cy="640674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2800" b="1" dirty="0" smtClean="0">
                <a:solidFill>
                  <a:srgbClr val="C00000"/>
                </a:solidFill>
              </a:rPr>
              <a:t>Prinsip Pelayanan Mutasi Kepegawaian</a:t>
            </a:r>
            <a:endParaRPr lang="en-GB" sz="2800" b="1" dirty="0" smtClean="0">
              <a:solidFill>
                <a:srgbClr val="C0000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86685" y="6465196"/>
            <a:ext cx="8281115" cy="347731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8"/>
            <a:r>
              <a:rPr lang="id-ID" sz="1600" b="1" dirty="0" smtClean="0">
                <a:solidFill>
                  <a:srgbClr val="320E04"/>
                </a:solidFill>
              </a:rPr>
              <a:t>Bidang Mutasi &amp; Status Kepegawaian - </a:t>
            </a:r>
            <a:r>
              <a:rPr lang="en-US" sz="1600" b="1" dirty="0" smtClean="0">
                <a:solidFill>
                  <a:srgbClr val="320E04"/>
                </a:solidFill>
              </a:rPr>
              <a:t>Kantor Regional I BKN Yogyakarta</a:t>
            </a:r>
            <a:endParaRPr lang="id-ID" sz="1600" b="1" dirty="0" smtClean="0">
              <a:solidFill>
                <a:srgbClr val="320E04"/>
              </a:solidFill>
            </a:endParaRPr>
          </a:p>
          <a:p>
            <a:pPr marL="26988" algn="ctr"/>
            <a:endParaRPr lang="en-US" b="1" dirty="0" smtClean="0">
              <a:solidFill>
                <a:srgbClr val="320E04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293914" y="957942"/>
            <a:ext cx="2394857" cy="638629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CEPAT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12571" y="957942"/>
            <a:ext cx="6455229" cy="638629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200" dirty="0" smtClean="0">
                <a:solidFill>
                  <a:srgbClr val="FFFF00"/>
                </a:solidFill>
                <a:latin typeface="Berlin Sans FB" pitchFamily="34" charset="0"/>
              </a:rPr>
              <a:t>tidak memperlukan waktu yang relatif lama</a:t>
            </a:r>
            <a:endParaRPr lang="en-US" sz="2200" dirty="0">
              <a:solidFill>
                <a:srgbClr val="FFFF00"/>
              </a:solidFill>
              <a:latin typeface="Berlin Sans FB" pitchFamily="34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293914" y="2859315"/>
            <a:ext cx="2394857" cy="638629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CEPAT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217714" y="1915886"/>
            <a:ext cx="2394857" cy="638629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MUDAH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217713" y="4020458"/>
            <a:ext cx="2394857" cy="638629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AMAN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217714" y="5558970"/>
            <a:ext cx="2394857" cy="638629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FIFO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12571" y="1915886"/>
            <a:ext cx="6455229" cy="638629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erlin Sans FB" pitchFamily="34" charset="0"/>
                <a:sym typeface="Wingdings" panose="05000000000000000000" pitchFamily="2" charset="2"/>
              </a:rPr>
              <a:t>tidak berbelit-belit, SOP sederhana</a:t>
            </a:r>
            <a:endParaRPr lang="en-US" sz="2200" dirty="0">
              <a:solidFill>
                <a:schemeClr val="accent6">
                  <a:lumMod val="60000"/>
                  <a:lumOff val="4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612571" y="2859315"/>
            <a:ext cx="6455229" cy="638629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dirty="0" smtClean="0">
                <a:solidFill>
                  <a:srgbClr val="FFFFCC"/>
                </a:solidFill>
              </a:rPr>
              <a:t>terpenuhi kualitas produk pelayanan tanpa kesalahan</a:t>
            </a:r>
            <a:endParaRPr lang="en-US" sz="2000" dirty="0">
              <a:solidFill>
                <a:srgbClr val="FFFFCC"/>
              </a:solidFill>
              <a:latin typeface="Berlin Sans FB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12571" y="3766457"/>
            <a:ext cx="6455229" cy="11684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dirty="0" smtClean="0">
                <a:solidFill>
                  <a:srgbClr val="92D050"/>
                </a:solidFill>
              </a:rPr>
              <a:t>produk pelayanan tidak rawan gugatan hukum, karena pelayanan dilakukan berdasarkan NSP yang berlaku</a:t>
            </a:r>
            <a:endParaRPr lang="en-US" sz="2000" dirty="0">
              <a:solidFill>
                <a:srgbClr val="92D050"/>
              </a:solidFill>
              <a:latin typeface="Berlin Sans FB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688771" y="5239656"/>
            <a:ext cx="6455229" cy="1225539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dirty="0" smtClean="0">
                <a:solidFill>
                  <a:srgbClr val="FFC993"/>
                </a:solidFill>
              </a:rPr>
              <a:t>First In First Out),</a:t>
            </a:r>
            <a:r>
              <a:rPr lang="id-ID" sz="2000" dirty="0" smtClean="0">
                <a:solidFill>
                  <a:srgbClr val="FFC993"/>
                </a:solidFill>
              </a:rPr>
              <a:t> </a:t>
            </a:r>
            <a:r>
              <a:rPr lang="id-ID" sz="2000" dirty="0" smtClean="0">
                <a:solidFill>
                  <a:srgbClr val="FFC993"/>
                </a:solidFill>
                <a:sym typeface="Wingdings" panose="05000000000000000000" pitchFamily="2" charset="2"/>
              </a:rPr>
              <a:t> pertama masuk – pertama keluar  lebih awal data masuk, lebih awal diproses, lebih awal selesai</a:t>
            </a:r>
            <a:endParaRPr lang="en-US" sz="2000" dirty="0">
              <a:solidFill>
                <a:srgbClr val="FFC993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37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Arrow Connector 29"/>
          <p:cNvCxnSpPr>
            <a:stCxn id="4" idx="2"/>
            <a:endCxn id="2" idx="7"/>
          </p:cNvCxnSpPr>
          <p:nvPr/>
        </p:nvCxnSpPr>
        <p:spPr>
          <a:xfrm flipH="1">
            <a:off x="1253471" y="2580409"/>
            <a:ext cx="3013729" cy="2452620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miley Face 1"/>
          <p:cNvSpPr/>
          <p:nvPr/>
        </p:nvSpPr>
        <p:spPr>
          <a:xfrm>
            <a:off x="342900" y="4876800"/>
            <a:ext cx="1066800" cy="1066800"/>
          </a:xfrm>
          <a:prstGeom prst="smileyFace">
            <a:avLst/>
          </a:prstGeom>
          <a:solidFill>
            <a:srgbClr val="E0D2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Snip Same Side Corner Rectangle 2"/>
          <p:cNvSpPr/>
          <p:nvPr/>
        </p:nvSpPr>
        <p:spPr>
          <a:xfrm>
            <a:off x="1905000" y="3810000"/>
            <a:ext cx="1371600" cy="1066800"/>
          </a:xfrm>
          <a:prstGeom prst="snip2Same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SKPD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4267200" y="1905000"/>
            <a:ext cx="1676400" cy="1350818"/>
          </a:xfrm>
          <a:prstGeom prst="snip2SameRect">
            <a:avLst/>
          </a:prstGeom>
          <a:solidFill>
            <a:srgbClr val="ECA6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accent5">
                    <a:lumMod val="10000"/>
                  </a:schemeClr>
                </a:solidFill>
              </a:rPr>
              <a:t>BKD/BAG ORGNS &amp; KEPEG</a:t>
            </a:r>
            <a:endParaRPr lang="id-ID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7162800" y="457200"/>
            <a:ext cx="1828800" cy="1524000"/>
          </a:xfrm>
          <a:prstGeom prst="snip2Same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rgbClr val="FFFFFF"/>
                </a:solidFill>
              </a:rPr>
              <a:t>KANREG BKN</a:t>
            </a:r>
            <a:endParaRPr lang="id-ID" b="1" dirty="0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5943600"/>
            <a:ext cx="685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 smtClean="0">
                <a:solidFill>
                  <a:schemeClr val="tx1"/>
                </a:solidFill>
              </a:rPr>
              <a:t>YBS</a:t>
            </a:r>
            <a:endParaRPr lang="id-ID" sz="1600" b="1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9153400">
            <a:off x="1414911" y="4979898"/>
            <a:ext cx="622742" cy="2919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ight Arrow 7"/>
          <p:cNvSpPr/>
          <p:nvPr/>
        </p:nvSpPr>
        <p:spPr>
          <a:xfrm rot="19153400">
            <a:off x="3210399" y="3375086"/>
            <a:ext cx="1059976" cy="3157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ight Arrow 8"/>
          <p:cNvSpPr/>
          <p:nvPr/>
        </p:nvSpPr>
        <p:spPr>
          <a:xfrm rot="19153400">
            <a:off x="5890813" y="1550594"/>
            <a:ext cx="1328281" cy="3212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Smiley Face 9"/>
          <p:cNvSpPr/>
          <p:nvPr/>
        </p:nvSpPr>
        <p:spPr>
          <a:xfrm>
            <a:off x="3089565" y="197427"/>
            <a:ext cx="1066800" cy="10668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ounded Rectangle 10"/>
          <p:cNvSpPr/>
          <p:nvPr/>
        </p:nvSpPr>
        <p:spPr>
          <a:xfrm>
            <a:off x="3276600" y="1264227"/>
            <a:ext cx="685800" cy="609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 smtClean="0">
                <a:solidFill>
                  <a:schemeClr val="tx1"/>
                </a:solidFill>
              </a:rPr>
              <a:t>PPK</a:t>
            </a:r>
            <a:endParaRPr lang="id-ID" sz="16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81845" y="362533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Berkas Usul KP</a:t>
            </a:r>
            <a:endParaRPr lang="id-ID" dirty="0"/>
          </a:p>
        </p:txBody>
      </p:sp>
      <p:sp>
        <p:nvSpPr>
          <p:cNvPr id="13" name="TextBox 12"/>
          <p:cNvSpPr txBox="1"/>
          <p:nvPr/>
        </p:nvSpPr>
        <p:spPr>
          <a:xfrm>
            <a:off x="6019800" y="2072203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Berkas Usul KP</a:t>
            </a:r>
            <a:endParaRPr lang="id-ID" dirty="0"/>
          </a:p>
        </p:txBody>
      </p:sp>
      <p:sp>
        <p:nvSpPr>
          <p:cNvPr id="14" name="TextBox 13"/>
          <p:cNvSpPr txBox="1"/>
          <p:nvPr/>
        </p:nvSpPr>
        <p:spPr>
          <a:xfrm>
            <a:off x="1612323" y="513815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Berkas Usul KP</a:t>
            </a:r>
            <a:endParaRPr lang="id-ID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791200" y="914400"/>
            <a:ext cx="1295400" cy="1066800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3"/>
          </p:cNvCxnSpPr>
          <p:nvPr/>
        </p:nvCxnSpPr>
        <p:spPr>
          <a:xfrm flipH="1" flipV="1">
            <a:off x="4156365" y="914400"/>
            <a:ext cx="949035" cy="990600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05075" y="130706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NPKP</a:t>
            </a:r>
            <a:endParaRPr lang="id-ID" dirty="0"/>
          </a:p>
        </p:txBody>
      </p:sp>
      <p:sp>
        <p:nvSpPr>
          <p:cNvPr id="25" name="TextBox 24"/>
          <p:cNvSpPr txBox="1"/>
          <p:nvPr/>
        </p:nvSpPr>
        <p:spPr>
          <a:xfrm>
            <a:off x="4503639" y="128183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NPKP</a:t>
            </a:r>
            <a:endParaRPr lang="id-ID" dirty="0"/>
          </a:p>
        </p:txBody>
      </p:sp>
      <p:cxnSp>
        <p:nvCxnSpPr>
          <p:cNvPr id="27" name="Straight Arrow Connector 26"/>
          <p:cNvCxnSpPr>
            <a:stCxn id="11" idx="2"/>
          </p:cNvCxnSpPr>
          <p:nvPr/>
        </p:nvCxnSpPr>
        <p:spPr>
          <a:xfrm>
            <a:off x="3619500" y="1873827"/>
            <a:ext cx="587052" cy="567708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87330" y="207220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SK KP</a:t>
            </a:r>
            <a:endParaRPr lang="id-ID" dirty="0"/>
          </a:p>
        </p:txBody>
      </p:sp>
      <p:sp>
        <p:nvSpPr>
          <p:cNvPr id="31" name="TextBox 30"/>
          <p:cNvSpPr txBox="1"/>
          <p:nvPr/>
        </p:nvSpPr>
        <p:spPr>
          <a:xfrm>
            <a:off x="2225226" y="316845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SK KP</a:t>
            </a:r>
            <a:endParaRPr lang="id-ID" dirty="0"/>
          </a:p>
        </p:txBody>
      </p:sp>
      <p:sp>
        <p:nvSpPr>
          <p:cNvPr id="32" name="Flowchart: Multidocument 31"/>
          <p:cNvSpPr/>
          <p:nvPr/>
        </p:nvSpPr>
        <p:spPr>
          <a:xfrm>
            <a:off x="2225226" y="5507486"/>
            <a:ext cx="594174" cy="436114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" name="Flowchart: Multidocument 32"/>
          <p:cNvSpPr/>
          <p:nvPr/>
        </p:nvSpPr>
        <p:spPr>
          <a:xfrm>
            <a:off x="4206552" y="3994666"/>
            <a:ext cx="594174" cy="436114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" name="Flowchart: Multidocument 33"/>
          <p:cNvSpPr/>
          <p:nvPr/>
        </p:nvSpPr>
        <p:spPr>
          <a:xfrm>
            <a:off x="6516853" y="2445151"/>
            <a:ext cx="594174" cy="436114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Flowchart: Punched Tape 35"/>
          <p:cNvSpPr/>
          <p:nvPr/>
        </p:nvSpPr>
        <p:spPr>
          <a:xfrm>
            <a:off x="5757475" y="744501"/>
            <a:ext cx="423475" cy="654627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7" name="Flowchart: Punched Tape 36"/>
          <p:cNvSpPr/>
          <p:nvPr/>
        </p:nvSpPr>
        <p:spPr>
          <a:xfrm>
            <a:off x="4698422" y="716973"/>
            <a:ext cx="423475" cy="654627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8" name="Vertical Scroll 37"/>
          <p:cNvSpPr/>
          <p:nvPr/>
        </p:nvSpPr>
        <p:spPr>
          <a:xfrm>
            <a:off x="2834000" y="2106431"/>
            <a:ext cx="492434" cy="439730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Vertical Scroll 38"/>
          <p:cNvSpPr/>
          <p:nvPr/>
        </p:nvSpPr>
        <p:spPr>
          <a:xfrm>
            <a:off x="1891930" y="3067271"/>
            <a:ext cx="492434" cy="439730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TextBox 39"/>
          <p:cNvSpPr txBox="1"/>
          <p:nvPr/>
        </p:nvSpPr>
        <p:spPr>
          <a:xfrm>
            <a:off x="147697" y="434505"/>
            <a:ext cx="2824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solidFill>
                  <a:srgbClr val="C00000"/>
                </a:solidFill>
              </a:rPr>
              <a:t>MEKANISME </a:t>
            </a:r>
          </a:p>
          <a:p>
            <a:r>
              <a:rPr lang="id-ID" sz="3200" b="1" dirty="0" smtClean="0">
                <a:solidFill>
                  <a:srgbClr val="C00000"/>
                </a:solidFill>
              </a:rPr>
              <a:t>USUL KP</a:t>
            </a:r>
            <a:r>
              <a:rPr lang="en-US" sz="3200" b="1" dirty="0" smtClean="0">
                <a:solidFill>
                  <a:srgbClr val="C00000"/>
                </a:solidFill>
              </a:rPr>
              <a:t> DG BERKAS</a:t>
            </a:r>
            <a:endParaRPr lang="id-ID" sz="3200" b="1" dirty="0">
              <a:solidFill>
                <a:srgbClr val="C00000"/>
              </a:solidFill>
            </a:endParaRPr>
          </a:p>
        </p:txBody>
      </p:sp>
      <p:sp>
        <p:nvSpPr>
          <p:cNvPr id="41" name="Flowchart: Magnetic Disk 40"/>
          <p:cNvSpPr/>
          <p:nvPr/>
        </p:nvSpPr>
        <p:spPr>
          <a:xfrm>
            <a:off x="7820293" y="2455560"/>
            <a:ext cx="1143000" cy="925587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rgbClr val="FFFF00"/>
                </a:solidFill>
              </a:rPr>
              <a:t>SAPK</a:t>
            </a:r>
            <a:endParaRPr lang="id-ID" dirty="0">
              <a:solidFill>
                <a:srgbClr val="FFFF00"/>
              </a:solidFill>
            </a:endParaRPr>
          </a:p>
        </p:txBody>
      </p:sp>
      <p:cxnSp>
        <p:nvCxnSpPr>
          <p:cNvPr id="43" name="Straight Arrow Connector 42"/>
          <p:cNvCxnSpPr>
            <a:endCxn id="41" idx="1"/>
          </p:cNvCxnSpPr>
          <p:nvPr/>
        </p:nvCxnSpPr>
        <p:spPr>
          <a:xfrm>
            <a:off x="8391793" y="1981200"/>
            <a:ext cx="0" cy="474360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947107" y="3067271"/>
            <a:ext cx="1873186" cy="0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29200" y="4286071"/>
            <a:ext cx="29803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>
                <a:solidFill>
                  <a:srgbClr val="002060"/>
                </a:solidFill>
              </a:rPr>
              <a:t>DEADLINE UKP</a:t>
            </a:r>
          </a:p>
          <a:p>
            <a:r>
              <a:rPr lang="id-ID" b="1" dirty="0" smtClean="0">
                <a:solidFill>
                  <a:srgbClr val="002060"/>
                </a:solidFill>
              </a:rPr>
              <a:t>masuk </a:t>
            </a:r>
            <a:r>
              <a:rPr lang="id-ID" b="1" dirty="0">
                <a:solidFill>
                  <a:srgbClr val="002060"/>
                </a:solidFill>
              </a:rPr>
              <a:t>ke Kanreg I BKN:</a:t>
            </a:r>
            <a:endParaRPr lang="id-ID" b="1" dirty="0" smtClean="0">
              <a:solidFill>
                <a:srgbClr val="002060"/>
              </a:solidFill>
            </a:endParaRPr>
          </a:p>
          <a:p>
            <a:r>
              <a:rPr lang="id-ID" b="1" dirty="0" smtClean="0">
                <a:solidFill>
                  <a:srgbClr val="C00000"/>
                </a:solidFill>
              </a:rPr>
              <a:t>Usul KP Periode 1 April </a:t>
            </a:r>
          </a:p>
          <a:p>
            <a:r>
              <a:rPr lang="id-ID" b="1" dirty="0" smtClean="0">
                <a:solidFill>
                  <a:srgbClr val="C00000"/>
                </a:solidFill>
              </a:rPr>
              <a:t>Akhir Februari  tahun ybs</a:t>
            </a:r>
            <a:endParaRPr lang="id-ID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3111" y="6135469"/>
            <a:ext cx="3912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>
                <a:solidFill>
                  <a:srgbClr val="C00000"/>
                </a:solidFill>
              </a:rPr>
              <a:t>Jika lewat deadline : </a:t>
            </a:r>
          </a:p>
          <a:p>
            <a:r>
              <a:rPr lang="id-ID" b="1" dirty="0" smtClean="0">
                <a:solidFill>
                  <a:srgbClr val="C00000"/>
                </a:solidFill>
              </a:rPr>
              <a:t>mundur pd Periode KP berikutnya</a:t>
            </a:r>
            <a:endParaRPr lang="id-ID" b="1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29200" y="5449669"/>
            <a:ext cx="3181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>
                <a:solidFill>
                  <a:srgbClr val="C00000"/>
                </a:solidFill>
              </a:rPr>
              <a:t>Usul KP Periode 1 Oktober </a:t>
            </a:r>
          </a:p>
          <a:p>
            <a:r>
              <a:rPr lang="id-ID" b="1" dirty="0" smtClean="0">
                <a:solidFill>
                  <a:srgbClr val="C00000"/>
                </a:solidFill>
              </a:rPr>
              <a:t>Akhir Agustus tahun ybs</a:t>
            </a:r>
            <a:endParaRPr lang="id-ID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/>
          <p:nvPr/>
        </p:nvSpPr>
        <p:spPr bwMode="auto">
          <a:xfrm>
            <a:off x="0" y="93420"/>
            <a:ext cx="9144000" cy="652464"/>
          </a:xfrm>
          <a:prstGeom prst="rect">
            <a:avLst/>
          </a:prstGeom>
          <a:solidFill>
            <a:srgbClr val="CCECFF"/>
          </a:solidFill>
        </p:spPr>
        <p:txBody>
          <a:bodyPr vert="horz" wrap="square" lIns="91440" tIns="45720" rIns="91440" bIns="45720" numCol="1" anchor="ctr" anchorCtr="0" compatLnSpc="1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3600" b="1" dirty="0" smtClean="0">
                <a:solidFill>
                  <a:srgbClr val="C00000"/>
                </a:solidFill>
              </a:rPr>
              <a:t>DOKUMEN BERKAS USUL KP</a:t>
            </a:r>
            <a:endParaRPr lang="en-GB" sz="3600" b="1" dirty="0" smtClean="0">
              <a:solidFill>
                <a:srgbClr val="C00000"/>
              </a:solidFill>
            </a:endParaRPr>
          </a:p>
        </p:txBody>
      </p:sp>
      <p:sp>
        <p:nvSpPr>
          <p:cNvPr id="3" name="Flowchart: Multidocument 2"/>
          <p:cNvSpPr/>
          <p:nvPr/>
        </p:nvSpPr>
        <p:spPr>
          <a:xfrm rot="21081246">
            <a:off x="6468859" y="1088351"/>
            <a:ext cx="2439400" cy="1733298"/>
          </a:xfrm>
          <a:prstGeom prst="flowChartMultidocument">
            <a:avLst/>
          </a:prstGeom>
          <a:solidFill>
            <a:srgbClr val="CCFF66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rgbClr val="C00000"/>
                </a:solidFill>
              </a:rPr>
              <a:t>NPKP</a:t>
            </a:r>
            <a:endParaRPr lang="id-ID" sz="2400" b="1" dirty="0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1429" y="745884"/>
            <a:ext cx="4332514" cy="551543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3300"/>
                </a:solidFill>
              </a:rPr>
              <a:t>NOTA USUL NPKP</a:t>
            </a:r>
            <a:endParaRPr lang="en-US" b="1" dirty="0">
              <a:solidFill>
                <a:srgbClr val="0033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6399" y="1297427"/>
            <a:ext cx="4484916" cy="551543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3300"/>
                </a:solidFill>
              </a:rPr>
              <a:t>SK KP </a:t>
            </a:r>
            <a:r>
              <a:rPr lang="en-US" b="1" dirty="0" err="1" smtClean="0">
                <a:solidFill>
                  <a:srgbClr val="003300"/>
                </a:solidFill>
              </a:rPr>
              <a:t>Terakhir</a:t>
            </a:r>
            <a:endParaRPr lang="en-US" b="1" dirty="0">
              <a:solidFill>
                <a:srgbClr val="0033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68400" y="2917372"/>
            <a:ext cx="4463144" cy="551543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3300"/>
                </a:solidFill>
              </a:rPr>
              <a:t>PENILAIAN PRESTASI KERJA</a:t>
            </a:r>
            <a:endParaRPr lang="en-US" b="1" dirty="0">
              <a:solidFill>
                <a:srgbClr val="0033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7657" y="1814286"/>
            <a:ext cx="4513944" cy="551543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3300"/>
                </a:solidFill>
              </a:rPr>
              <a:t>IJAZAH/STTB &amp; TUBEL/IBEL</a:t>
            </a:r>
            <a:endParaRPr lang="en-US" b="1" dirty="0">
              <a:solidFill>
                <a:srgbClr val="0033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99884" y="2365829"/>
            <a:ext cx="4513945" cy="551543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3300"/>
                </a:solidFill>
              </a:rPr>
              <a:t>STLUD </a:t>
            </a:r>
            <a:r>
              <a:rPr lang="en-US" b="1" dirty="0" err="1" smtClean="0">
                <a:solidFill>
                  <a:srgbClr val="003300"/>
                </a:solidFill>
              </a:rPr>
              <a:t>atau</a:t>
            </a:r>
            <a:r>
              <a:rPr lang="en-US" b="1" dirty="0" smtClean="0">
                <a:solidFill>
                  <a:srgbClr val="003300"/>
                </a:solidFill>
              </a:rPr>
              <a:t> STTPP</a:t>
            </a:r>
            <a:endParaRPr lang="en-US" b="1" dirty="0">
              <a:solidFill>
                <a:srgbClr val="0033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56229" y="4020458"/>
            <a:ext cx="4426858" cy="551543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3300"/>
                </a:solidFill>
              </a:rPr>
              <a:t>PAK / INPASSING PAK</a:t>
            </a:r>
            <a:endParaRPr lang="en-US" b="1" dirty="0">
              <a:solidFill>
                <a:srgbClr val="0033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73200" y="3468915"/>
            <a:ext cx="4390572" cy="551543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3300"/>
                </a:solidFill>
              </a:rPr>
              <a:t>SERTIFIKAT UJI KOMPETENSI</a:t>
            </a:r>
            <a:endParaRPr lang="en-US" b="1" dirty="0">
              <a:solidFill>
                <a:srgbClr val="0033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61028" y="4572001"/>
            <a:ext cx="4368801" cy="551543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3300"/>
                </a:solidFill>
              </a:rPr>
              <a:t>SK JABATAN / INPASSING JABATAN</a:t>
            </a:r>
            <a:endParaRPr lang="en-US" b="1" dirty="0">
              <a:solidFill>
                <a:srgbClr val="0033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80343" y="5123544"/>
            <a:ext cx="4238172" cy="551543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3300"/>
                </a:solidFill>
              </a:rPr>
              <a:t>SK PELANTIKAN JABATAN</a:t>
            </a:r>
            <a:endParaRPr lang="en-US" b="1" dirty="0">
              <a:solidFill>
                <a:srgbClr val="0033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69770" y="6226630"/>
            <a:ext cx="4318001" cy="551543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3300"/>
                </a:solidFill>
              </a:rPr>
              <a:t>SURAT URAIAN TUGAS</a:t>
            </a:r>
            <a:endParaRPr lang="en-US" b="1" dirty="0">
              <a:solidFill>
                <a:srgbClr val="0033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48859" y="5675087"/>
            <a:ext cx="4347028" cy="551543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3300"/>
                </a:solidFill>
              </a:rPr>
              <a:t>SURAT PINDAH /  MUTASI / PLOTING</a:t>
            </a:r>
            <a:endParaRPr lang="en-US" b="1" dirty="0">
              <a:solidFill>
                <a:srgbClr val="003300"/>
              </a:solidFill>
            </a:endParaRPr>
          </a:p>
        </p:txBody>
      </p:sp>
      <p:sp>
        <p:nvSpPr>
          <p:cNvPr id="15" name="Plus 14"/>
          <p:cNvSpPr/>
          <p:nvPr/>
        </p:nvSpPr>
        <p:spPr>
          <a:xfrm>
            <a:off x="7387771" y="5943600"/>
            <a:ext cx="914400" cy="914400"/>
          </a:xfrm>
          <a:prstGeom prst="mathPlus">
            <a:avLst/>
          </a:prstGeom>
          <a:solidFill>
            <a:srgbClr val="92D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995887" y="4020458"/>
            <a:ext cx="1857827" cy="1923142"/>
          </a:xfrm>
          <a:prstGeom prst="ellipse">
            <a:avLst/>
          </a:prstGeom>
          <a:solidFill>
            <a:srgbClr val="92D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Data Lain</a:t>
            </a:r>
          </a:p>
          <a:p>
            <a:pPr algn="ctr"/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Bila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Diperlukan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871472"/>
            <a:ext cx="1524000" cy="1605567"/>
          </a:xfrm>
          <a:prstGeom prst="rect">
            <a:avLst/>
          </a:prstGeom>
        </p:spPr>
      </p:pic>
      <p:sp>
        <p:nvSpPr>
          <p:cNvPr id="3" name="Rectangle 2"/>
          <p:cNvSpPr txBox="1"/>
          <p:nvPr/>
        </p:nvSpPr>
        <p:spPr bwMode="auto">
          <a:xfrm>
            <a:off x="0" y="93420"/>
            <a:ext cx="9144000" cy="778052"/>
          </a:xfrm>
          <a:prstGeom prst="rect">
            <a:avLst/>
          </a:prstGeom>
          <a:solidFill>
            <a:srgbClr val="CCECFF"/>
          </a:solidFill>
        </p:spPr>
        <p:txBody>
          <a:bodyPr vert="horz" wrap="square" lIns="91440" tIns="45720" rIns="91440" bIns="45720" numCol="1" anchor="ctr" anchorCtr="0" compatLnSpc="1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3600" b="1" dirty="0" smtClean="0">
                <a:solidFill>
                  <a:srgbClr val="C00000"/>
                </a:solidFill>
              </a:rPr>
              <a:t>EKSEKUSI USUL KENAIKAN PANGKAT</a:t>
            </a:r>
          </a:p>
        </p:txBody>
      </p:sp>
      <p:sp>
        <p:nvSpPr>
          <p:cNvPr id="10" name="Up Arrow 9"/>
          <p:cNvSpPr/>
          <p:nvPr/>
        </p:nvSpPr>
        <p:spPr>
          <a:xfrm>
            <a:off x="3097371" y="2929944"/>
            <a:ext cx="257577" cy="270456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Down Arrow 12"/>
          <p:cNvSpPr/>
          <p:nvPr/>
        </p:nvSpPr>
        <p:spPr>
          <a:xfrm>
            <a:off x="3116688" y="5342586"/>
            <a:ext cx="218942" cy="29621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ight Arrow 14"/>
          <p:cNvSpPr/>
          <p:nvPr/>
        </p:nvSpPr>
        <p:spPr>
          <a:xfrm>
            <a:off x="4572000" y="3965622"/>
            <a:ext cx="257578" cy="22537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Flowchart: Multidocument 1"/>
          <p:cNvSpPr/>
          <p:nvPr/>
        </p:nvSpPr>
        <p:spPr>
          <a:xfrm>
            <a:off x="1559417" y="3301285"/>
            <a:ext cx="2936383" cy="2108915"/>
          </a:xfrm>
          <a:prstGeom prst="flowChartMultidocument">
            <a:avLst/>
          </a:prstGeom>
          <a:solidFill>
            <a:srgbClr val="C0F0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b="1" dirty="0" smtClean="0">
                <a:solidFill>
                  <a:srgbClr val="FF0000"/>
                </a:solidFill>
              </a:rPr>
              <a:t>USUL KP</a:t>
            </a:r>
            <a:endParaRPr lang="id-ID" sz="4000" b="1" dirty="0">
              <a:solidFill>
                <a:srgbClr val="FF0000"/>
              </a:solidFill>
            </a:endParaRPr>
          </a:p>
        </p:txBody>
      </p:sp>
      <p:sp>
        <p:nvSpPr>
          <p:cNvPr id="11" name="Flowchart: Decision 10"/>
          <p:cNvSpPr/>
          <p:nvPr/>
        </p:nvSpPr>
        <p:spPr>
          <a:xfrm>
            <a:off x="2041302" y="1723624"/>
            <a:ext cx="2369713" cy="1171976"/>
          </a:xfrm>
          <a:prstGeom prst="flowChartDecision">
            <a:avLst/>
          </a:prstGeom>
          <a:solidFill>
            <a:srgbClr val="00B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b="1" dirty="0" smtClean="0">
                <a:solidFill>
                  <a:srgbClr val="FFC993"/>
                </a:solidFill>
              </a:rPr>
              <a:t>MS</a:t>
            </a:r>
            <a:endParaRPr lang="id-ID" sz="4000" b="1" dirty="0">
              <a:solidFill>
                <a:srgbClr val="FFC993"/>
              </a:solidFill>
            </a:endParaRPr>
          </a:p>
        </p:txBody>
      </p:sp>
      <p:sp>
        <p:nvSpPr>
          <p:cNvPr id="12" name="Flowchart: Summing Junction 11"/>
          <p:cNvSpPr/>
          <p:nvPr/>
        </p:nvSpPr>
        <p:spPr>
          <a:xfrm>
            <a:off x="2202287" y="5709631"/>
            <a:ext cx="2240924" cy="843569"/>
          </a:xfrm>
          <a:prstGeom prst="flowChartSummingJunction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b="1" dirty="0" smtClean="0"/>
              <a:t>TMS</a:t>
            </a:r>
            <a:endParaRPr lang="id-ID" sz="4000" b="1" dirty="0"/>
          </a:p>
        </p:txBody>
      </p:sp>
      <p:sp>
        <p:nvSpPr>
          <p:cNvPr id="17" name="Flowchart: Terminator 16"/>
          <p:cNvSpPr/>
          <p:nvPr/>
        </p:nvSpPr>
        <p:spPr>
          <a:xfrm>
            <a:off x="4958368" y="3623252"/>
            <a:ext cx="2446986" cy="948748"/>
          </a:xfrm>
          <a:prstGeom prst="flowChartTerminator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400" b="1" dirty="0" smtClean="0">
                <a:solidFill>
                  <a:srgbClr val="00B050"/>
                </a:solidFill>
              </a:rPr>
              <a:t>BTL</a:t>
            </a:r>
            <a:endParaRPr lang="id-ID" sz="4400" b="1" dirty="0">
              <a:solidFill>
                <a:srgbClr val="00B050"/>
              </a:solidFill>
            </a:endParaRPr>
          </a:p>
        </p:txBody>
      </p:sp>
      <p:pic>
        <p:nvPicPr>
          <p:cNvPr id="14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2947">
            <a:off x="6014449" y="4871053"/>
            <a:ext cx="3020151" cy="173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656" y="881742"/>
            <a:ext cx="1872344" cy="140425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549400" y="1371600"/>
            <a:ext cx="5722256" cy="90385"/>
          </a:xfrm>
          <a:prstGeom prst="straightConnector1">
            <a:avLst/>
          </a:prstGeom>
          <a:ln w="44450" cmpd="sng">
            <a:solidFill>
              <a:srgbClr val="C0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228600" y="2286000"/>
            <a:ext cx="2903113" cy="2010176"/>
          </a:xfrm>
          <a:prstGeom prst="flowChartDecision">
            <a:avLst/>
          </a:prstGeom>
          <a:solidFill>
            <a:srgbClr val="00B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6600" b="1" dirty="0" smtClean="0">
                <a:solidFill>
                  <a:srgbClr val="FFC993"/>
                </a:solidFill>
              </a:rPr>
              <a:t>MS</a:t>
            </a:r>
            <a:endParaRPr lang="id-ID" sz="6600" b="1" dirty="0">
              <a:solidFill>
                <a:srgbClr val="FFC99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5428" y="1307969"/>
            <a:ext cx="45414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SYARAT FORMAL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66843" y="4495800"/>
            <a:ext cx="49586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SYARAT MATERIAL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7171" y="2057133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rgbClr val="C00000"/>
                </a:solidFill>
              </a:rPr>
              <a:t>DOKUMEN LENGKAP</a:t>
            </a:r>
            <a:endParaRPr lang="id-ID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5736" y="2467743"/>
            <a:ext cx="3920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rgbClr val="C00000"/>
                </a:solidFill>
              </a:rPr>
              <a:t>FORMAT SESUAI DG KETENTUAN</a:t>
            </a:r>
            <a:endParaRPr lang="id-ID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1340" y="5248245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rgbClr val="C00000"/>
                </a:solidFill>
              </a:rPr>
              <a:t>ISI SESUAI DG KETENTUAN</a:t>
            </a:r>
            <a:endParaRPr lang="id-ID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5137" y="5617577"/>
            <a:ext cx="4446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rgbClr val="C00000"/>
                </a:solidFill>
              </a:rPr>
              <a:t>TIDAK BERTENTANGAN DG REGULASI</a:t>
            </a:r>
            <a:endParaRPr lang="id-ID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4533" y="2881400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rgbClr val="C00000"/>
                </a:solidFill>
              </a:rPr>
              <a:t>SESUAI PROSEDUR</a:t>
            </a:r>
            <a:endParaRPr lang="id-ID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90737" y="6031468"/>
            <a:ext cx="4361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rgbClr val="C00000"/>
                </a:solidFill>
              </a:rPr>
              <a:t>SESUAI NORMA, STANDAR, KRITERIA</a:t>
            </a:r>
            <a:endParaRPr lang="id-ID" dirty="0">
              <a:solidFill>
                <a:srgbClr val="C00000"/>
              </a:solidFill>
            </a:endParaRPr>
          </a:p>
        </p:txBody>
      </p:sp>
      <p:cxnSp>
        <p:nvCxnSpPr>
          <p:cNvPr id="12" name="Elbow Connector 11"/>
          <p:cNvCxnSpPr>
            <a:stCxn id="2" idx="0"/>
            <a:endCxn id="3" idx="1"/>
          </p:cNvCxnSpPr>
          <p:nvPr/>
        </p:nvCxnSpPr>
        <p:spPr>
          <a:xfrm rot="5400000" flipH="1" flipV="1">
            <a:off x="2015748" y="1326321"/>
            <a:ext cx="624088" cy="1295271"/>
          </a:xfrm>
          <a:prstGeom prst="bentConnector2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2" idx="2"/>
          </p:cNvCxnSpPr>
          <p:nvPr/>
        </p:nvCxnSpPr>
        <p:spPr>
          <a:xfrm rot="16200000" flipH="1">
            <a:off x="1933188" y="4043145"/>
            <a:ext cx="580624" cy="1086686"/>
          </a:xfrm>
          <a:prstGeom prst="bentConnector2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200400" y="533400"/>
            <a:ext cx="2446986" cy="948748"/>
          </a:xfrm>
          <a:prstGeom prst="flowChartTerminator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7200" b="1" dirty="0" smtClean="0">
                <a:solidFill>
                  <a:srgbClr val="FF0000"/>
                </a:solidFill>
              </a:rPr>
              <a:t>BTL</a:t>
            </a:r>
            <a:endParaRPr lang="id-ID" sz="7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4743" y="1915419"/>
            <a:ext cx="4952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3538" indent="-363538">
              <a:buFont typeface="Wingdings" pitchFamily="2" charset="2"/>
              <a:buChar char="§"/>
            </a:pPr>
            <a:r>
              <a:rPr lang="id-ID" sz="2400" dirty="0" smtClean="0"/>
              <a:t>DOKUMEN TIDAK TERLAMPIR</a:t>
            </a:r>
            <a:endParaRPr lang="id-ID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54743" y="2469745"/>
            <a:ext cx="5094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3538" indent="-363538">
              <a:buFont typeface="Wingdings" pitchFamily="2" charset="2"/>
              <a:buChar char="§"/>
            </a:pPr>
            <a:r>
              <a:rPr lang="id-ID" sz="2400" dirty="0" smtClean="0"/>
              <a:t>DOKUMEN TIDAK DILEGALISIR</a:t>
            </a:r>
            <a:endParaRPr lang="id-ID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54743" y="4186535"/>
            <a:ext cx="7700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buFont typeface="Wingdings" pitchFamily="2" charset="2"/>
              <a:buChar char="§"/>
            </a:pPr>
            <a:r>
              <a:rPr lang="id-ID" sz="2400" dirty="0" smtClean="0"/>
              <a:t>LEGALISIR TIDAK DG TANDA TANGAN &amp; CAP BASAH</a:t>
            </a:r>
            <a:endParaRPr lang="id-ID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47665" y="3131403"/>
            <a:ext cx="770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buFont typeface="Wingdings" pitchFamily="2" charset="2"/>
              <a:buChar char="§"/>
            </a:pPr>
            <a:r>
              <a:rPr lang="id-ID" sz="2400" dirty="0" smtClean="0"/>
              <a:t>DOKUMEN BELUM DITANDATANGANI OLEH PYBW / TANPA STEMPEL DINAS</a:t>
            </a:r>
            <a:endParaRPr lang="id-ID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54743" y="4904450"/>
            <a:ext cx="79825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3538" indent="-363538">
              <a:buFont typeface="Wingdings" pitchFamily="2" charset="2"/>
              <a:buChar char="§"/>
            </a:pPr>
            <a:r>
              <a:rPr lang="id-ID" sz="2400" dirty="0" smtClean="0"/>
              <a:t>DOKUMEN YG DILAMPIRKAN BEDA DG DATA YBS  </a:t>
            </a:r>
          </a:p>
          <a:p>
            <a:pPr marL="363538"/>
            <a:r>
              <a:rPr lang="en-US" sz="2400" dirty="0" smtClean="0"/>
              <a:t>(</a:t>
            </a:r>
            <a:r>
              <a:rPr lang="id-ID" sz="2400" dirty="0" smtClean="0"/>
              <a:t>NAMA SAMA / MIRIP TETAPI BEDA ORANG</a:t>
            </a:r>
            <a:r>
              <a:rPr lang="en-US" sz="2400" dirty="0" smtClean="0"/>
              <a:t>)</a:t>
            </a:r>
            <a:endParaRPr lang="id-ID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5943600"/>
            <a:ext cx="6210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1938" indent="-261938">
              <a:buFont typeface="Wingdings" pitchFamily="2" charset="2"/>
              <a:buChar char="§"/>
            </a:pPr>
            <a:r>
              <a:rPr lang="id-ID" sz="2400" dirty="0" smtClean="0"/>
              <a:t>DOKUMEN PERLU DIPERBAIKI / REVISI</a:t>
            </a:r>
            <a:endParaRPr lang="id-ID" sz="2400" dirty="0"/>
          </a:p>
        </p:txBody>
      </p:sp>
      <p:cxnSp>
        <p:nvCxnSpPr>
          <p:cNvPr id="12" name="Elbow Connector 11"/>
          <p:cNvCxnSpPr>
            <a:stCxn id="2" idx="3"/>
          </p:cNvCxnSpPr>
          <p:nvPr/>
        </p:nvCxnSpPr>
        <p:spPr>
          <a:xfrm>
            <a:off x="5647386" y="1007774"/>
            <a:ext cx="2967201" cy="5545426"/>
          </a:xfrm>
          <a:prstGeom prst="bentConnector2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2" idx="1"/>
          </p:cNvCxnSpPr>
          <p:nvPr/>
        </p:nvCxnSpPr>
        <p:spPr>
          <a:xfrm rot="10800000" flipV="1">
            <a:off x="457200" y="1007774"/>
            <a:ext cx="2743200" cy="5545426"/>
          </a:xfrm>
          <a:prstGeom prst="bentConnector2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" y="6553200"/>
            <a:ext cx="8157387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325" y="0"/>
            <a:ext cx="1651794" cy="230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Bent-Up Arrow 15"/>
          <p:cNvSpPr/>
          <p:nvPr/>
        </p:nvSpPr>
        <p:spPr>
          <a:xfrm rot="16200000">
            <a:off x="2698658" y="3818051"/>
            <a:ext cx="2367671" cy="1093729"/>
          </a:xfrm>
          <a:prstGeom prst="bent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30527" y="0"/>
            <a:ext cx="7166979" cy="991671"/>
          </a:xfrm>
          <a:prstGeom prst="rect">
            <a:avLst/>
          </a:prstGeom>
          <a:solidFill>
            <a:srgbClr val="002060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smtClean="0">
                <a:solidFill>
                  <a:srgbClr val="FFFF00"/>
                </a:solidFill>
              </a:rPr>
              <a:t>PANGKAT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0772" y="1013693"/>
            <a:ext cx="3206841" cy="1200329"/>
          </a:xfrm>
          <a:prstGeom prst="rect">
            <a:avLst/>
          </a:prstGeom>
          <a:solidFill>
            <a:srgbClr val="E0FEF5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UU ASN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Ps 68 : </a:t>
            </a:r>
            <a:r>
              <a:rPr lang="es-ES" dirty="0" smtClean="0">
                <a:solidFill>
                  <a:srgbClr val="002060"/>
                </a:solidFill>
              </a:rPr>
              <a:t>PNS </a:t>
            </a:r>
            <a:r>
              <a:rPr lang="es-ES" dirty="0" err="1">
                <a:solidFill>
                  <a:srgbClr val="002060"/>
                </a:solidFill>
              </a:rPr>
              <a:t>diangkat</a:t>
            </a:r>
            <a:r>
              <a:rPr lang="es-ES" dirty="0">
                <a:solidFill>
                  <a:srgbClr val="002060"/>
                </a:solidFill>
              </a:rPr>
              <a:t> </a:t>
            </a:r>
            <a:r>
              <a:rPr lang="es-ES" dirty="0" err="1">
                <a:solidFill>
                  <a:srgbClr val="002060"/>
                </a:solidFill>
              </a:rPr>
              <a:t>dalam</a:t>
            </a:r>
            <a:r>
              <a:rPr lang="es-ES" dirty="0">
                <a:solidFill>
                  <a:srgbClr val="002060"/>
                </a:solidFill>
              </a:rPr>
              <a:t> </a:t>
            </a:r>
            <a:r>
              <a:rPr lang="es-ES" b="1" dirty="0" err="1">
                <a:solidFill>
                  <a:srgbClr val="002060"/>
                </a:solidFill>
              </a:rPr>
              <a:t>pangkat</a:t>
            </a:r>
            <a:r>
              <a:rPr lang="es-ES" dirty="0">
                <a:solidFill>
                  <a:srgbClr val="002060"/>
                </a:solidFill>
              </a:rPr>
              <a:t> dan </a:t>
            </a:r>
            <a:r>
              <a:rPr lang="es-ES" b="1" dirty="0" err="1">
                <a:solidFill>
                  <a:srgbClr val="002060"/>
                </a:solidFill>
              </a:rPr>
              <a:t>jabatan</a:t>
            </a:r>
            <a:r>
              <a:rPr lang="es-ES" sz="1600" b="1" dirty="0">
                <a:solidFill>
                  <a:srgbClr val="002060"/>
                </a:solidFill>
              </a:rPr>
              <a:t> </a:t>
            </a:r>
            <a:r>
              <a:rPr lang="es-ES" dirty="0" err="1">
                <a:solidFill>
                  <a:srgbClr val="002060"/>
                </a:solidFill>
              </a:rPr>
              <a:t>tertentu</a:t>
            </a:r>
            <a:r>
              <a:rPr lang="es-ES" dirty="0">
                <a:solidFill>
                  <a:srgbClr val="002060"/>
                </a:solidFill>
              </a:rPr>
              <a:t> pada </a:t>
            </a:r>
            <a:r>
              <a:rPr lang="es-ES" dirty="0" err="1">
                <a:solidFill>
                  <a:srgbClr val="002060"/>
                </a:solidFill>
              </a:rPr>
              <a:t>Instansi</a:t>
            </a:r>
            <a:r>
              <a:rPr lang="id-ID" dirty="0">
                <a:solidFill>
                  <a:srgbClr val="002060"/>
                </a:solidFill>
              </a:rPr>
              <a:t> Pemerintah</a:t>
            </a:r>
            <a:r>
              <a:rPr lang="es-ES" dirty="0" smtClean="0">
                <a:solidFill>
                  <a:srgbClr val="002060"/>
                </a:solidFill>
              </a:rPr>
              <a:t>.</a:t>
            </a:r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6" name="Vertical Scroll 5"/>
          <p:cNvSpPr/>
          <p:nvPr/>
        </p:nvSpPr>
        <p:spPr>
          <a:xfrm rot="21011849">
            <a:off x="-400319" y="2473620"/>
            <a:ext cx="4348637" cy="4132263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>
                <a:solidFill>
                  <a:schemeClr val="accent3">
                    <a:lumMod val="10000"/>
                  </a:schemeClr>
                </a:solidFill>
              </a:rPr>
              <a:t>PP 99 TH </a:t>
            </a:r>
            <a:r>
              <a:rPr lang="id-ID" b="1" dirty="0" smtClean="0">
                <a:solidFill>
                  <a:schemeClr val="accent3">
                    <a:lumMod val="10000"/>
                  </a:schemeClr>
                </a:solidFill>
              </a:rPr>
              <a:t>2000</a:t>
            </a:r>
            <a:r>
              <a:rPr lang="en-US" b="1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10000"/>
                  </a:schemeClr>
                </a:solidFill>
              </a:rPr>
              <a:t>jo</a:t>
            </a:r>
            <a:r>
              <a:rPr lang="en-US" b="1" dirty="0" smtClean="0">
                <a:solidFill>
                  <a:schemeClr val="accent3">
                    <a:lumMod val="10000"/>
                  </a:schemeClr>
                </a:solidFill>
              </a:rPr>
              <a:t> PP 12 2002</a:t>
            </a:r>
            <a:endParaRPr lang="id-ID" b="1" dirty="0">
              <a:solidFill>
                <a:schemeClr val="accent3">
                  <a:lumMod val="10000"/>
                </a:schemeClr>
              </a:solidFill>
            </a:endParaRPr>
          </a:p>
          <a:p>
            <a:pPr algn="ctr">
              <a:defRPr/>
            </a:pPr>
            <a:r>
              <a:rPr lang="id-ID" b="1" dirty="0">
                <a:solidFill>
                  <a:srgbClr val="FF0000"/>
                </a:solidFill>
              </a:rPr>
              <a:t>PANGKAT : </a:t>
            </a:r>
            <a:r>
              <a:rPr lang="id-ID" b="1" dirty="0">
                <a:solidFill>
                  <a:schemeClr val="accent3">
                    <a:lumMod val="10000"/>
                  </a:schemeClr>
                </a:solidFill>
              </a:rPr>
              <a:t>kedudukan yg mnjkn tingkat kedudukan seorang PNS bdsrkan jabatannya dlm rangkaian susunan kepegawaian &amp; digunakan sbg dasar penggajian</a:t>
            </a:r>
          </a:p>
          <a:p>
            <a:pPr algn="ctr">
              <a:defRPr/>
            </a:pPr>
            <a:r>
              <a:rPr lang="id-ID" b="1" dirty="0">
                <a:solidFill>
                  <a:schemeClr val="accent3">
                    <a:lumMod val="10000"/>
                  </a:schemeClr>
                </a:solidFill>
              </a:rPr>
              <a:t>============</a:t>
            </a:r>
          </a:p>
          <a:p>
            <a:pPr algn="ctr">
              <a:defRPr/>
            </a:pPr>
            <a:r>
              <a:rPr lang="id-ID" b="1" dirty="0" smtClean="0">
                <a:solidFill>
                  <a:schemeClr val="accent3">
                    <a:lumMod val="10000"/>
                  </a:schemeClr>
                </a:solidFill>
              </a:rPr>
              <a:t>KEPKA BKN 12 TH 2002</a:t>
            </a:r>
            <a:endParaRPr lang="id-ID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483" y="1670567"/>
            <a:ext cx="185602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Ps 139 UU ASN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Bent-Up Arrow 8"/>
          <p:cNvSpPr/>
          <p:nvPr/>
        </p:nvSpPr>
        <p:spPr>
          <a:xfrm rot="10800000">
            <a:off x="943429" y="1013693"/>
            <a:ext cx="2057342" cy="626421"/>
          </a:xfrm>
          <a:prstGeom prst="bentUpArrow">
            <a:avLst>
              <a:gd name="adj1" fmla="val 50000"/>
              <a:gd name="adj2" fmla="val 50000"/>
              <a:gd name="adj3" fmla="val 3901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ent Arrow 9"/>
          <p:cNvSpPr/>
          <p:nvPr/>
        </p:nvSpPr>
        <p:spPr>
          <a:xfrm rot="5400000">
            <a:off x="6319600" y="1137061"/>
            <a:ext cx="965920" cy="1189894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1933" y="4928013"/>
            <a:ext cx="2479186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accent3">
                    <a:lumMod val="10000"/>
                  </a:schemeClr>
                </a:solidFill>
              </a:rPr>
              <a:t>Diatur</a:t>
            </a:r>
            <a:r>
              <a:rPr lang="en-US" b="1" dirty="0" smtClean="0">
                <a:solidFill>
                  <a:schemeClr val="accent3">
                    <a:lumMod val="10000"/>
                  </a:schemeClr>
                </a:solidFill>
              </a:rPr>
              <a:t> dg PP </a:t>
            </a:r>
            <a:r>
              <a:rPr lang="en-US" b="1" dirty="0" err="1" smtClean="0">
                <a:solidFill>
                  <a:schemeClr val="accent3">
                    <a:lumMod val="10000"/>
                  </a:schemeClr>
                </a:solidFill>
              </a:rPr>
              <a:t>ttg</a:t>
            </a:r>
            <a:r>
              <a:rPr lang="en-US" b="1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10000"/>
                  </a:schemeClr>
                </a:solidFill>
              </a:rPr>
              <a:t>Gaji</a:t>
            </a:r>
            <a:r>
              <a:rPr lang="en-US" b="1" dirty="0" smtClean="0">
                <a:solidFill>
                  <a:schemeClr val="accent3">
                    <a:lumMod val="10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3">
                    <a:lumMod val="10000"/>
                  </a:schemeClr>
                </a:solidFill>
              </a:rPr>
              <a:t>Tunjangan</a:t>
            </a:r>
            <a:r>
              <a:rPr lang="en-US" b="1" dirty="0" smtClean="0">
                <a:solidFill>
                  <a:schemeClr val="accent3">
                    <a:lumMod val="10000"/>
                  </a:schemeClr>
                </a:solidFill>
              </a:rPr>
              <a:t> &amp; </a:t>
            </a:r>
            <a:r>
              <a:rPr lang="en-US" b="1" dirty="0" err="1" smtClean="0">
                <a:solidFill>
                  <a:schemeClr val="accent3">
                    <a:lumMod val="10000"/>
                  </a:schemeClr>
                </a:solidFill>
              </a:rPr>
              <a:t>Fasilitas</a:t>
            </a:r>
            <a:r>
              <a:rPr lang="en-US" b="1" dirty="0" smtClean="0">
                <a:solidFill>
                  <a:schemeClr val="accent3">
                    <a:lumMod val="10000"/>
                  </a:schemeClr>
                </a:solidFill>
              </a:rPr>
              <a:t> PNS</a:t>
            </a:r>
            <a:endParaRPr lang="en-US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7843234" y="4391697"/>
            <a:ext cx="669702" cy="52343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21239" y="4945487"/>
            <a:ext cx="2145732" cy="111717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Ps </a:t>
            </a:r>
            <a:r>
              <a:rPr lang="id-ID" b="1" dirty="0" smtClean="0">
                <a:solidFill>
                  <a:srgbClr val="7030A0"/>
                </a:solidFill>
              </a:rPr>
              <a:t>352+</a:t>
            </a:r>
            <a:r>
              <a:rPr lang="en-US" b="1" dirty="0" smtClean="0">
                <a:solidFill>
                  <a:srgbClr val="7030A0"/>
                </a:solidFill>
              </a:rPr>
              <a:t>363</a:t>
            </a:r>
            <a:endParaRPr lang="en-US" b="1" dirty="0">
              <a:solidFill>
                <a:srgbClr val="7030A0"/>
              </a:solidFill>
            </a:endParaRPr>
          </a:p>
          <a:p>
            <a:pPr algn="ctr"/>
            <a:r>
              <a:rPr lang="en-US" sz="1600" b="1" dirty="0">
                <a:solidFill>
                  <a:srgbClr val="7030A0"/>
                </a:solidFill>
              </a:rPr>
              <a:t> PP 11 </a:t>
            </a:r>
            <a:r>
              <a:rPr lang="en-US" sz="1600" b="1" dirty="0" err="1">
                <a:solidFill>
                  <a:srgbClr val="7030A0"/>
                </a:solidFill>
              </a:rPr>
              <a:t>Th</a:t>
            </a:r>
            <a:r>
              <a:rPr lang="en-US" sz="1600" b="1" dirty="0">
                <a:solidFill>
                  <a:srgbClr val="7030A0"/>
                </a:solidFill>
              </a:rPr>
              <a:t> 2017</a:t>
            </a:r>
          </a:p>
        </p:txBody>
      </p:sp>
      <p:sp>
        <p:nvSpPr>
          <p:cNvPr id="15" name="Bent Arrow 14"/>
          <p:cNvSpPr/>
          <p:nvPr/>
        </p:nvSpPr>
        <p:spPr>
          <a:xfrm rot="10800000">
            <a:off x="5859886" y="4778062"/>
            <a:ext cx="717995" cy="953036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lowchart: Document 6"/>
          <p:cNvSpPr/>
          <p:nvPr/>
        </p:nvSpPr>
        <p:spPr>
          <a:xfrm>
            <a:off x="4810256" y="2318198"/>
            <a:ext cx="3535254" cy="2627289"/>
          </a:xfrm>
          <a:prstGeom prst="flowChartDocumen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PP 11 TH 2017 (Ps 46)</a:t>
            </a:r>
          </a:p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PANGKAT: </a:t>
            </a:r>
            <a:r>
              <a:rPr lang="en-US" sz="1600" b="1" dirty="0" err="1" smtClean="0">
                <a:solidFill>
                  <a:srgbClr val="C00000"/>
                </a:solidFill>
              </a:rPr>
              <a:t>merupakan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kedudukan</a:t>
            </a:r>
            <a:r>
              <a:rPr lang="en-US" sz="1600" b="1" dirty="0" smtClean="0">
                <a:solidFill>
                  <a:srgbClr val="C00000"/>
                </a:solidFill>
              </a:rPr>
              <a:t> yang </a:t>
            </a:r>
            <a:r>
              <a:rPr lang="en-US" sz="1600" b="1" dirty="0" err="1" smtClean="0">
                <a:solidFill>
                  <a:srgbClr val="C00000"/>
                </a:solidFill>
              </a:rPr>
              <a:t>menunjukkan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tingkatan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jabatan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berdasarkan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tingkat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kesulitan</a:t>
            </a:r>
            <a:r>
              <a:rPr lang="en-US" sz="1600" b="1" dirty="0" smtClean="0">
                <a:solidFill>
                  <a:srgbClr val="C00000"/>
                </a:solidFill>
              </a:rPr>
              <a:t>, </a:t>
            </a:r>
            <a:r>
              <a:rPr lang="en-US" sz="1600" b="1" dirty="0" err="1" smtClean="0">
                <a:solidFill>
                  <a:srgbClr val="C00000"/>
                </a:solidFill>
              </a:rPr>
              <a:t>tanggung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jawab</a:t>
            </a:r>
            <a:r>
              <a:rPr lang="en-US" sz="1600" b="1" dirty="0" smtClean="0">
                <a:solidFill>
                  <a:srgbClr val="C00000"/>
                </a:solidFill>
              </a:rPr>
              <a:t>, </a:t>
            </a:r>
            <a:r>
              <a:rPr lang="en-US" sz="1600" b="1" dirty="0" err="1" smtClean="0">
                <a:solidFill>
                  <a:srgbClr val="C00000"/>
                </a:solidFill>
              </a:rPr>
              <a:t>dampak</a:t>
            </a:r>
            <a:r>
              <a:rPr lang="en-US" sz="1600" b="1" dirty="0" smtClean="0">
                <a:solidFill>
                  <a:srgbClr val="C00000"/>
                </a:solidFill>
              </a:rPr>
              <a:t>, &amp; </a:t>
            </a:r>
            <a:r>
              <a:rPr lang="en-US" sz="1600" b="1" dirty="0" err="1" smtClean="0">
                <a:solidFill>
                  <a:srgbClr val="C00000"/>
                </a:solidFill>
              </a:rPr>
              <a:t>persyaratan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kualifikasi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pekerjaan</a:t>
            </a:r>
            <a:r>
              <a:rPr lang="en-US" sz="1600" b="1" dirty="0" smtClean="0">
                <a:solidFill>
                  <a:srgbClr val="C00000"/>
                </a:solidFill>
              </a:rPr>
              <a:t> yang </a:t>
            </a:r>
            <a:r>
              <a:rPr lang="en-US" sz="1600" b="1" dirty="0" err="1" smtClean="0">
                <a:solidFill>
                  <a:srgbClr val="C00000"/>
                </a:solidFill>
              </a:rPr>
              <a:t>digunakan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sbg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dasar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penggajian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943429" y="2133600"/>
            <a:ext cx="451099" cy="50458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20976549">
            <a:off x="397520" y="2441617"/>
            <a:ext cx="3109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C00000"/>
                </a:solidFill>
              </a:rPr>
              <a:t>Diatur</a:t>
            </a:r>
            <a:r>
              <a:rPr lang="en-US" sz="1400" dirty="0" smtClean="0">
                <a:solidFill>
                  <a:srgbClr val="C00000"/>
                </a:solidFill>
              </a:rPr>
              <a:t> dg PP </a:t>
            </a:r>
            <a:r>
              <a:rPr lang="en-US" sz="1400" dirty="0" err="1" smtClean="0">
                <a:solidFill>
                  <a:srgbClr val="C00000"/>
                </a:solidFill>
              </a:rPr>
              <a:t>ttg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</a:rPr>
              <a:t>Kenaikan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</a:rPr>
              <a:t>Pangkat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15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Summing Junction 1"/>
          <p:cNvSpPr/>
          <p:nvPr/>
        </p:nvSpPr>
        <p:spPr>
          <a:xfrm>
            <a:off x="4745983" y="11287"/>
            <a:ext cx="3874906" cy="1603487"/>
          </a:xfrm>
          <a:prstGeom prst="flowChartSummingJunction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7200" b="1" dirty="0" smtClean="0"/>
              <a:t>TMS</a:t>
            </a:r>
            <a:endParaRPr lang="id-ID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1022" y="1891099"/>
            <a:ext cx="5369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1938" indent="-261938">
              <a:buFont typeface="Wingdings" pitchFamily="2" charset="2"/>
              <a:buChar char="§"/>
            </a:pPr>
            <a:r>
              <a:rPr lang="id-ID" b="1" dirty="0" smtClean="0">
                <a:solidFill>
                  <a:srgbClr val="C00000"/>
                </a:solidFill>
              </a:rPr>
              <a:t>MELAMPAUI PANGKAT ATASAN LANGSUNG</a:t>
            </a:r>
            <a:endParaRPr lang="id-ID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248" y="2393015"/>
            <a:ext cx="8705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>
              <a:buFont typeface="Wingdings" pitchFamily="2" charset="2"/>
              <a:buChar char="§"/>
            </a:pPr>
            <a:r>
              <a:rPr lang="id-ID" b="1" dirty="0" smtClean="0">
                <a:solidFill>
                  <a:srgbClr val="C00000"/>
                </a:solidFill>
              </a:rPr>
              <a:t>ADA UNSUR PENILAIAN PRESTASI KERJA DI BAWAH KATEGORI BAIK </a:t>
            </a:r>
          </a:p>
          <a:p>
            <a:pPr marL="261938" indent="-261938"/>
            <a:r>
              <a:rPr lang="en-US" b="1" dirty="0" smtClean="0">
                <a:solidFill>
                  <a:srgbClr val="C00000"/>
                </a:solidFill>
              </a:rPr>
              <a:t>	</a:t>
            </a:r>
            <a:r>
              <a:rPr lang="id-ID" b="1" dirty="0" smtClean="0">
                <a:solidFill>
                  <a:srgbClr val="C00000"/>
                </a:solidFill>
              </a:rPr>
              <a:t>(DI BAWAH 76)</a:t>
            </a:r>
            <a:endParaRPr lang="id-ID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022" y="3135061"/>
            <a:ext cx="823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1938" indent="-261938">
              <a:buFont typeface="Wingdings" pitchFamily="2" charset="2"/>
              <a:buChar char="§"/>
            </a:pPr>
            <a:r>
              <a:rPr lang="id-ID" b="1" dirty="0" smtClean="0">
                <a:solidFill>
                  <a:srgbClr val="C00000"/>
                </a:solidFill>
              </a:rPr>
              <a:t>BELUM MEMENUHI MASA KEPANGKATAN (MINIMAL 1 ATAU 2 TAHUN)</a:t>
            </a:r>
            <a:endParaRPr lang="id-ID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806" y="4107940"/>
            <a:ext cx="593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1938" indent="-261938">
              <a:buFont typeface="Wingdings" pitchFamily="2" charset="2"/>
              <a:buChar char="§"/>
            </a:pPr>
            <a:r>
              <a:rPr lang="id-ID" b="1" dirty="0" smtClean="0">
                <a:solidFill>
                  <a:srgbClr val="C00000"/>
                </a:solidFill>
              </a:rPr>
              <a:t>BELUM 1 TAHUN DALAM JABATAN FUNGSIONAL</a:t>
            </a:r>
            <a:endParaRPr lang="id-ID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136" y="5111772"/>
            <a:ext cx="5750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1938" indent="-261938">
              <a:buFont typeface="Wingdings" pitchFamily="2" charset="2"/>
              <a:buChar char="§"/>
            </a:pPr>
            <a:r>
              <a:rPr lang="id-ID" b="1" dirty="0" smtClean="0">
                <a:solidFill>
                  <a:srgbClr val="C00000"/>
                </a:solidFill>
              </a:rPr>
              <a:t>PINDAH GOL BELUM UJIAN DINAS / DIKLATPIM</a:t>
            </a:r>
            <a:endParaRPr lang="id-ID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022" y="6220545"/>
            <a:ext cx="890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1938" indent="-261938">
              <a:buFont typeface="Wingdings" pitchFamily="2" charset="2"/>
              <a:buChar char="§"/>
            </a:pPr>
            <a:r>
              <a:rPr lang="id-ID" b="1" dirty="0" smtClean="0">
                <a:solidFill>
                  <a:srgbClr val="C00000"/>
                </a:solidFill>
              </a:rPr>
              <a:t>SEDANG DALAM MENJALANI HUKUMAN DISIPLIN / DALAM PEMERIKSAAN </a:t>
            </a:r>
            <a:endParaRPr lang="id-ID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910" y="5578679"/>
            <a:ext cx="8702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>
              <a:buFont typeface="Wingdings" pitchFamily="2" charset="2"/>
              <a:buChar char="§"/>
            </a:pPr>
            <a:r>
              <a:rPr lang="id-ID" b="1" dirty="0" smtClean="0">
                <a:solidFill>
                  <a:srgbClr val="C00000"/>
                </a:solidFill>
              </a:rPr>
              <a:t>PENDIDIKAN KELAS JAUH / EXECUTIF / SABTU-MINGGU</a:t>
            </a:r>
            <a:r>
              <a:rPr lang="en-US" b="1" dirty="0" smtClean="0">
                <a:solidFill>
                  <a:srgbClr val="C00000"/>
                </a:solidFill>
              </a:rPr>
              <a:t> / JARAK JAUH NON UT</a:t>
            </a:r>
            <a:endParaRPr lang="id-ID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022" y="3599738"/>
            <a:ext cx="7836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1938" indent="-261938">
              <a:buFont typeface="Wingdings" pitchFamily="2" charset="2"/>
              <a:buChar char="§"/>
            </a:pPr>
            <a:r>
              <a:rPr lang="id-ID" b="1" dirty="0" smtClean="0">
                <a:solidFill>
                  <a:srgbClr val="C00000"/>
                </a:solidFill>
              </a:rPr>
              <a:t>PROMOSI : BELUM 2 TAHUN MENDUDUKI JABATAN STRUKT</a:t>
            </a:r>
            <a:r>
              <a:rPr lang="id-ID" dirty="0" smtClean="0">
                <a:solidFill>
                  <a:srgbClr val="C00000"/>
                </a:solidFill>
              </a:rPr>
              <a:t>URAL</a:t>
            </a:r>
            <a:endParaRPr lang="id-ID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4670" y="1424192"/>
            <a:ext cx="4057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1938" indent="-261938">
              <a:buFont typeface="Wingdings" pitchFamily="2" charset="2"/>
              <a:buChar char="§"/>
            </a:pPr>
            <a:r>
              <a:rPr lang="id-ID" b="1" dirty="0" smtClean="0">
                <a:solidFill>
                  <a:srgbClr val="C00000"/>
                </a:solidFill>
              </a:rPr>
              <a:t>SUDAH </a:t>
            </a:r>
            <a:r>
              <a:rPr lang="en-US" b="1" dirty="0">
                <a:solidFill>
                  <a:srgbClr val="C00000"/>
                </a:solidFill>
              </a:rPr>
              <a:t>D</a:t>
            </a:r>
            <a:r>
              <a:rPr lang="en-US" b="1" dirty="0" smtClean="0">
                <a:solidFill>
                  <a:srgbClr val="C00000"/>
                </a:solidFill>
              </a:rPr>
              <a:t>LM </a:t>
            </a:r>
            <a:r>
              <a:rPr lang="id-ID" b="1" dirty="0" smtClean="0">
                <a:solidFill>
                  <a:srgbClr val="C00000"/>
                </a:solidFill>
              </a:rPr>
              <a:t>PANGKAT PUNCAK</a:t>
            </a:r>
            <a:endParaRPr lang="id-ID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8248" y="4609856"/>
            <a:ext cx="513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1938" indent="-261938">
              <a:buFont typeface="Wingdings" pitchFamily="2" charset="2"/>
              <a:buChar char="§"/>
            </a:pPr>
            <a:r>
              <a:rPr lang="id-ID" b="1" dirty="0" smtClean="0">
                <a:solidFill>
                  <a:srgbClr val="C00000"/>
                </a:solidFill>
              </a:rPr>
              <a:t>TIDAK MEMENUHI KUALIFIKASI JABATAN</a:t>
            </a:r>
            <a:endParaRPr lang="id-ID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Summing Junction 1"/>
          <p:cNvSpPr/>
          <p:nvPr/>
        </p:nvSpPr>
        <p:spPr>
          <a:xfrm>
            <a:off x="4978399" y="11287"/>
            <a:ext cx="3642489" cy="1388659"/>
          </a:xfrm>
          <a:prstGeom prst="flowChartSummingJunction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7200" b="1" dirty="0" smtClean="0"/>
              <a:t>TMS</a:t>
            </a:r>
            <a:endParaRPr lang="id-ID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5290066"/>
            <a:ext cx="8727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>
              <a:buFont typeface="Wingdings" pitchFamily="2" charset="2"/>
              <a:buChar char="§"/>
            </a:pPr>
            <a:r>
              <a:rPr lang="id-ID" b="1" dirty="0" smtClean="0">
                <a:solidFill>
                  <a:srgbClr val="C00000"/>
                </a:solidFill>
              </a:rPr>
              <a:t>TIDAK MEMILIKI SERTIFIKAT UJI KOMPETENSI KENAIKAN JENJANG JABATAN</a:t>
            </a:r>
            <a:endParaRPr lang="id-ID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5936397"/>
            <a:ext cx="422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>
              <a:buFont typeface="Wingdings" pitchFamily="2" charset="2"/>
              <a:buChar char="§"/>
            </a:pPr>
            <a:r>
              <a:rPr lang="id-ID" b="1" dirty="0" smtClean="0">
                <a:solidFill>
                  <a:srgbClr val="C00000"/>
                </a:solidFill>
              </a:rPr>
              <a:t>SUDAH PINDAH INSTANSI</a:t>
            </a:r>
            <a:endParaRPr lang="id-ID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078" y="1525530"/>
            <a:ext cx="7937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>
              <a:buFont typeface="Wingdings" pitchFamily="2" charset="2"/>
              <a:buChar char="§"/>
            </a:pPr>
            <a:r>
              <a:rPr lang="id-ID" b="1" smtClean="0">
                <a:solidFill>
                  <a:srgbClr val="C00000"/>
                </a:solidFill>
              </a:rPr>
              <a:t>TUBEL</a:t>
            </a:r>
            <a:r>
              <a:rPr lang="en-US" b="1" smtClean="0">
                <a:solidFill>
                  <a:srgbClr val="C00000"/>
                </a:solidFill>
              </a:rPr>
              <a:t> </a:t>
            </a:r>
            <a:r>
              <a:rPr lang="en-US" b="1" smtClean="0">
                <a:solidFill>
                  <a:srgbClr val="C00000"/>
                </a:solidFill>
              </a:rPr>
              <a:t>D</a:t>
            </a:r>
            <a:r>
              <a:rPr lang="id-ID" b="1" smtClean="0">
                <a:solidFill>
                  <a:srgbClr val="C00000"/>
                </a:solidFill>
              </a:rPr>
              <a:t>G BIAYA SENDIRI</a:t>
            </a:r>
            <a:endParaRPr lang="id-ID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6368534"/>
            <a:ext cx="2651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1938" indent="-261938">
              <a:buFont typeface="Wingdings" pitchFamily="2" charset="2"/>
              <a:buChar char="§"/>
            </a:pPr>
            <a:r>
              <a:rPr lang="id-ID" b="1" dirty="0" smtClean="0">
                <a:solidFill>
                  <a:srgbClr val="C00000"/>
                </a:solidFill>
              </a:rPr>
              <a:t>MENINGGAL DUNIA</a:t>
            </a:r>
            <a:endParaRPr lang="id-ID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087" y="4079654"/>
            <a:ext cx="7703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C00000"/>
                </a:solidFill>
              </a:rPr>
              <a:t>FORMASI JFT TIDAK DIANGKAT SESUAI FORMASI JABATAN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4920734"/>
            <a:ext cx="4561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1938" indent="-261938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C00000"/>
                </a:solidFill>
              </a:rPr>
              <a:t>J</a:t>
            </a:r>
            <a:r>
              <a:rPr lang="id-ID" b="1" dirty="0" smtClean="0">
                <a:solidFill>
                  <a:srgbClr val="C00000"/>
                </a:solidFill>
              </a:rPr>
              <a:t>ABFUNG</a:t>
            </a:r>
            <a:r>
              <a:rPr lang="en-US" b="1" dirty="0" smtClean="0">
                <a:solidFill>
                  <a:srgbClr val="C00000"/>
                </a:solidFill>
              </a:rPr>
              <a:t> DIUSULKAN KP REGULER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1077" y="2005501"/>
            <a:ext cx="7772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1938" indent="-261938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C00000"/>
                </a:solidFill>
              </a:rPr>
              <a:t>SELESAI TUBEL BELUM DIAKTIFKAN KEMBALI DALAM JABATAN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6828" y="4544680"/>
            <a:ext cx="8414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C00000"/>
                </a:solidFill>
              </a:rPr>
              <a:t>BELUM LULUS S</a:t>
            </a:r>
            <a:r>
              <a:rPr lang="id-ID" b="1" dirty="0" smtClean="0">
                <a:solidFill>
                  <a:srgbClr val="C00000"/>
                </a:solidFill>
              </a:rPr>
              <a:t>-</a:t>
            </a:r>
            <a:r>
              <a:rPr lang="en-US" b="1" dirty="0" smtClean="0">
                <a:solidFill>
                  <a:srgbClr val="C00000"/>
                </a:solidFill>
              </a:rPr>
              <a:t>1 SUDAH DIANGKAT DALAM JABFUNG KEAHLIAN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086" y="2440733"/>
            <a:ext cx="6203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1938" indent="-261938">
              <a:buFont typeface="Wingdings" pitchFamily="2" charset="2"/>
              <a:buChar char="§"/>
            </a:pPr>
            <a:r>
              <a:rPr lang="id-ID" b="1" dirty="0" smtClean="0">
                <a:solidFill>
                  <a:srgbClr val="C00000"/>
                </a:solidFill>
              </a:rPr>
              <a:t>IBEL DIKELUARKAN SETELAH LULUS PENDIDIKAN</a:t>
            </a:r>
            <a:endParaRPr lang="id-ID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6829" y="2919905"/>
            <a:ext cx="7182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1938" indent="-261938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C00000"/>
                </a:solidFill>
              </a:rPr>
              <a:t>URAIAN TUGAS JABATAN TIDAK RELEVAN DG PENDIDIKAN</a:t>
            </a:r>
            <a:endParaRPr lang="id-ID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3340990"/>
            <a:ext cx="8727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>
              <a:buFont typeface="Wingdings" pitchFamily="2" charset="2"/>
              <a:buChar char="§"/>
            </a:pPr>
            <a:r>
              <a:rPr lang="id-ID" b="1" dirty="0" smtClean="0">
                <a:solidFill>
                  <a:srgbClr val="C00000"/>
                </a:solidFill>
              </a:rPr>
              <a:t>PENDIDIKAN KELAS JAUH / EXECUTIF / SABTU-MINGGU</a:t>
            </a:r>
            <a:r>
              <a:rPr lang="en-US" b="1" dirty="0" smtClean="0">
                <a:solidFill>
                  <a:srgbClr val="C00000"/>
                </a:solidFill>
              </a:rPr>
              <a:t> / JARAK JAUH NON UT</a:t>
            </a:r>
            <a:endParaRPr lang="id-ID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 bwMode="auto">
          <a:xfrm>
            <a:off x="0" y="93420"/>
            <a:ext cx="9144000" cy="1001284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7200" b="1" dirty="0" smtClean="0">
                <a:solidFill>
                  <a:srgbClr val="FF0000"/>
                </a:solidFill>
              </a:rPr>
              <a:t>PERMASALAHAN</a:t>
            </a:r>
            <a:endParaRPr lang="en-GB" sz="39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1942949"/>
              </p:ext>
            </p:extLst>
          </p:nvPr>
        </p:nvGraphicFramePr>
        <p:xfrm>
          <a:off x="0" y="1094704"/>
          <a:ext cx="9144000" cy="5228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ubtitle 2"/>
          <p:cNvSpPr txBox="1">
            <a:spLocks/>
          </p:cNvSpPr>
          <p:nvPr/>
        </p:nvSpPr>
        <p:spPr>
          <a:xfrm>
            <a:off x="400680" y="6490952"/>
            <a:ext cx="8306871" cy="3219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8" algn="ctr"/>
            <a:r>
              <a:rPr lang="id-ID" sz="1600" b="1" dirty="0" smtClean="0">
                <a:solidFill>
                  <a:srgbClr val="320E04"/>
                </a:solidFill>
              </a:rPr>
              <a:t>Bidang Mutasi &amp; Status Kepegawaian - </a:t>
            </a:r>
            <a:r>
              <a:rPr lang="en-US" sz="1600" b="1" dirty="0" smtClean="0">
                <a:solidFill>
                  <a:srgbClr val="320E04"/>
                </a:solidFill>
              </a:rPr>
              <a:t>Kantor Regional I BKN Yogyakarta</a:t>
            </a:r>
            <a:endParaRPr lang="id-ID" sz="1600" b="1" dirty="0" smtClean="0">
              <a:solidFill>
                <a:srgbClr val="320E04"/>
              </a:solidFill>
            </a:endParaRPr>
          </a:p>
          <a:p>
            <a:pPr marL="26988" algn="ctr"/>
            <a:endParaRPr lang="en-US" b="1" dirty="0" smtClean="0">
              <a:solidFill>
                <a:srgbClr val="320E04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1684" y="4259171"/>
            <a:ext cx="2300631" cy="923330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id-ID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8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?????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8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654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3C5436-6421-4B02-AF8D-5C39C52BF361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smtClean="0">
                <a:solidFill>
                  <a:srgbClr val="336600"/>
                </a:solidFill>
                <a:latin typeface="Bookman Old Style" panose="02050604050505020204" pitchFamily="18" charset="0"/>
              </a:rPr>
              <a:t>BEBERAPA KENDALA DALAM PERSETUJUAN KENAIKAN PANGKAT JFT</a:t>
            </a:r>
            <a:endParaRPr lang="id-ID" sz="2400" dirty="0">
              <a:solidFill>
                <a:srgbClr val="33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95B9AE3-33FE-4DAF-9317-90391F389086}"/>
              </a:ext>
            </a:extLst>
          </p:cNvPr>
          <p:cNvSpPr txBox="1">
            <a:spLocks/>
          </p:cNvSpPr>
          <p:nvPr/>
        </p:nvSpPr>
        <p:spPr>
          <a:xfrm>
            <a:off x="457200" y="1052737"/>
            <a:ext cx="8229600" cy="5575274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smtClean="0">
                <a:solidFill>
                  <a:srgbClr val="002060"/>
                </a:solidFill>
                <a:latin typeface="Bookman Old Style" panose="02050604050505020204" pitchFamily="18" charset="0"/>
              </a:rPr>
              <a:t>MASA PENILAIAN PAK TERPUTUS/TIDAK NYAMBUNG;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smtClean="0">
                <a:solidFill>
                  <a:srgbClr val="002060"/>
                </a:solidFill>
                <a:latin typeface="Bookman Old Style" panose="02050604050505020204" pitchFamily="18" charset="0"/>
              </a:rPr>
              <a:t>NILAI ANGKA KREDIT TIDAK NYAMBUNG;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smtClean="0">
                <a:solidFill>
                  <a:srgbClr val="002060"/>
                </a:solidFill>
                <a:latin typeface="Bookman Old Style" panose="02050604050505020204" pitchFamily="18" charset="0"/>
              </a:rPr>
              <a:t>PAK YANG TERLAMPIR TIDAK ASLI;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smtClean="0">
                <a:solidFill>
                  <a:srgbClr val="002060"/>
                </a:solidFill>
                <a:latin typeface="Bookman Old Style" panose="02050604050505020204" pitchFamily="18" charset="0"/>
              </a:rPr>
              <a:t>KEWAJIBAN NILAI AKUMULASI ANGKA KREDIT/PENGEMBANGAN KEPROFESIAN (PENGEMBANGAN DIRI/PUBLIKASI ILMIAH/KARYA INOVATIF) </a:t>
            </a:r>
            <a:r>
              <a:rPr lang="id-ID" sz="1600" smtClean="0">
                <a:solidFill>
                  <a:srgbClr val="002060"/>
                </a:solidFill>
                <a:latin typeface="Bookman Old Style" panose="02050604050505020204" pitchFamily="18" charset="0"/>
              </a:rPr>
              <a:t>&amp;  PENGEMBANGAN PROFESI BAGI PERAWAT </a:t>
            </a:r>
            <a:r>
              <a:rPr lang="en-US" sz="1600" smtClean="0">
                <a:solidFill>
                  <a:srgbClr val="002060"/>
                </a:solidFill>
                <a:latin typeface="Bookman Old Style" panose="02050604050505020204" pitchFamily="18" charset="0"/>
              </a:rPr>
              <a:t>BELUM TERPENUHI;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smtClean="0">
                <a:solidFill>
                  <a:srgbClr val="002060"/>
                </a:solidFill>
                <a:latin typeface="Bookman Old Style" panose="02050604050505020204" pitchFamily="18" charset="0"/>
              </a:rPr>
              <a:t>NAMA JABATAN PADA PAK/SKP BELUM SESUAI;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smtClean="0">
                <a:solidFill>
                  <a:srgbClr val="002060"/>
                </a:solidFill>
                <a:latin typeface="Bookman Old Style" panose="02050604050505020204" pitchFamily="18" charset="0"/>
              </a:rPr>
              <a:t>TANGGAL PENETAPAN PAK MENDAHULUI MASA PENILAIAN PAK;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smtClean="0">
                <a:solidFill>
                  <a:srgbClr val="002060"/>
                </a:solidFill>
                <a:latin typeface="Bookman Old Style" panose="02050604050505020204" pitchFamily="18" charset="0"/>
              </a:rPr>
              <a:t>SK PENGANGKATAN PERTAMA/KENAIKAN JABATAN </a:t>
            </a:r>
            <a:r>
              <a:rPr lang="id-ID" sz="160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id-ID" sz="1600" smtClean="0">
                <a:solidFill>
                  <a:srgbClr val="002060"/>
                </a:solidFill>
                <a:latin typeface="Bookman Old Style" panose="02050604050505020204" pitchFamily="18" charset="0"/>
              </a:rPr>
              <a:t>BELUM TERLAMPIR</a:t>
            </a:r>
            <a:r>
              <a:rPr lang="en-US" sz="1600" smtClean="0">
                <a:solidFill>
                  <a:srgbClr val="002060"/>
                </a:solidFill>
                <a:latin typeface="Bookman Old Style" panose="02050604050505020204" pitchFamily="18" charset="0"/>
              </a:rPr>
              <a:t>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smtClean="0">
                <a:solidFill>
                  <a:srgbClr val="002060"/>
                </a:solidFill>
                <a:latin typeface="Bookman Old Style" panose="02050604050505020204" pitchFamily="18" charset="0"/>
              </a:rPr>
              <a:t>NILAI AK SK KENAIKAN JABATAN TDK SAMA DG PAK TERLAMPIR;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1600" smtClean="0">
                <a:solidFill>
                  <a:srgbClr val="002060"/>
                </a:solidFill>
                <a:latin typeface="Bookman Old Style" panose="02050604050505020204" pitchFamily="18" charset="0"/>
              </a:rPr>
              <a:t>SERTIFIKAT UJI KOMPETENSI TIDAK TERLAMPIR </a:t>
            </a:r>
            <a:r>
              <a:rPr lang="en-US" sz="1600" smtClean="0">
                <a:solidFill>
                  <a:srgbClr val="FFFF00"/>
                </a:solidFill>
                <a:latin typeface="Bookman Old Style" panose="02050604050505020204" pitchFamily="18" charset="0"/>
              </a:rPr>
              <a:t>;</a:t>
            </a:r>
            <a:endParaRPr lang="id-ID" sz="1600" smtClean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1600">
                <a:solidFill>
                  <a:srgbClr val="002060"/>
                </a:solidFill>
                <a:latin typeface="Bookman Old Style" panose="02050604050505020204" pitchFamily="18" charset="0"/>
              </a:rPr>
              <a:t> PAK INPASSING TIDAK TERLAMPIR ( 84/1993)</a:t>
            </a:r>
            <a:endParaRPr lang="en-US" sz="160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d-ID" sz="1600" strike="sngStrike" smtClean="0">
                <a:solidFill>
                  <a:srgbClr val="FFFF00"/>
                </a:solidFill>
                <a:latin typeface="Bookman Old Style" panose="02050604050505020204" pitchFamily="18" charset="0"/>
              </a:rPr>
              <a:t>1O</a:t>
            </a:r>
            <a:r>
              <a:rPr lang="id-ID" sz="1600" smtClean="0">
                <a:solidFill>
                  <a:srgbClr val="FFFF00"/>
                </a:solidFill>
                <a:latin typeface="Bookman Old Style" panose="02050604050505020204" pitchFamily="18" charset="0"/>
              </a:rPr>
              <a:t>1010</a:t>
            </a:r>
            <a:endParaRPr lang="en-US" sz="1600" smtClean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3966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D95B9AE3-33FE-4DAF-9317-90391F389086}"/>
              </a:ext>
            </a:extLst>
          </p:cNvPr>
          <p:cNvSpPr txBox="1">
            <a:spLocks/>
          </p:cNvSpPr>
          <p:nvPr/>
        </p:nvSpPr>
        <p:spPr>
          <a:xfrm>
            <a:off x="457200" y="1146628"/>
            <a:ext cx="8229600" cy="5711371"/>
          </a:xfrm>
          <a:prstGeom prst="rect">
            <a:avLst/>
          </a:prstGeom>
          <a:solidFill>
            <a:schemeClr val="bg2"/>
          </a:solidFill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id-ID" sz="180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 KENAIKAN PANGKAT TERAKHIR;</a:t>
            </a:r>
          </a:p>
          <a:p>
            <a:pPr>
              <a:buFont typeface="+mj-lt"/>
              <a:buAutoNum type="arabicPeriod"/>
            </a:pPr>
            <a:r>
              <a:rPr lang="id-ID" sz="1800" u="sng" smtClean="0">
                <a:solidFill>
                  <a:srgbClr val="FF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 CPNS DAN SK PNS (BAGI YG BARU DIANGKAT);</a:t>
            </a:r>
            <a:endParaRPr lang="id-ID" sz="1800" smtClean="0">
              <a:solidFill>
                <a:srgbClr val="FF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id-ID" sz="1800" u="sng" smtClean="0">
                <a:solidFill>
                  <a:srgbClr val="FF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 PENGANGKATAN PERTAMA DLM JFT (BAGI YG BARU DIANGKAT);</a:t>
            </a:r>
            <a:endParaRPr lang="id-ID" sz="1800" smtClean="0">
              <a:solidFill>
                <a:srgbClr val="FF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id-ID" sz="180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PAK LAMA (PAK PADA SAAT KP TERAKHIR</a:t>
            </a:r>
            <a:r>
              <a:rPr lang="en-US" sz="180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800" u="sng" smtClean="0">
                <a:solidFill>
                  <a:srgbClr val="FF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JIKA BARU DIANGKAT PAK AWAL HARUS ASLI</a:t>
            </a:r>
            <a:r>
              <a:rPr lang="id-ID" sz="1800" smtClean="0">
                <a:solidFill>
                  <a:srgbClr val="FF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>
              <a:buFont typeface="+mj-lt"/>
              <a:buAutoNum type="arabicPeriod"/>
            </a:pPr>
            <a:r>
              <a:rPr lang="id-ID" sz="180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PAK </a:t>
            </a:r>
            <a:r>
              <a:rPr lang="en-US" sz="180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ASLI </a:t>
            </a:r>
            <a:r>
              <a:rPr lang="id-ID" sz="180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PERTAHUN BERURUTAN SAMPAI DENGAN TAHUN TERAKHIR;</a:t>
            </a:r>
          </a:p>
          <a:p>
            <a:pPr>
              <a:buFont typeface="+mj-lt"/>
              <a:buAutoNum type="arabicPeriod"/>
            </a:pPr>
            <a:r>
              <a:rPr lang="id-ID" sz="1800" smtClean="0">
                <a:solidFill>
                  <a:srgbClr val="FF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 KENAIKAN JABATAN (BAGI YG ALIH JABATAN);</a:t>
            </a:r>
          </a:p>
          <a:p>
            <a:pPr>
              <a:buFont typeface="+mj-lt"/>
              <a:buAutoNum type="arabicPeriod"/>
            </a:pPr>
            <a:r>
              <a:rPr lang="id-ID" sz="1800" smtClean="0">
                <a:solidFill>
                  <a:srgbClr val="FF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IJAZAH (JIKA SUDAH DIAKUI TDK PERLU DILAMPIRKAN, KECUALI DIMINTA);</a:t>
            </a:r>
            <a:endParaRPr lang="en-US" sz="1800" smtClean="0">
              <a:solidFill>
                <a:srgbClr val="FF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 startAt="11"/>
            </a:pPr>
            <a:r>
              <a:rPr lang="id-ID" sz="1800" smtClean="0">
                <a:solidFill>
                  <a:srgbClr val="FF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SURAT IZIN BELAJAR/TUGAS BELAJAR (BAGI YG INGIN PENGAKUAN IJAZAH);</a:t>
            </a:r>
          </a:p>
          <a:p>
            <a:pPr>
              <a:buFont typeface="+mj-lt"/>
              <a:buAutoNum type="arabicPeriod" startAt="11"/>
            </a:pPr>
            <a:r>
              <a:rPr lang="id-ID" sz="1800" u="sng" smtClean="0">
                <a:solidFill>
                  <a:srgbClr val="FF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SURAT PEMBEBASAN SEMENTARA DALAM JFT (JIKA YBS TUGAS BELAJAR)</a:t>
            </a:r>
            <a:r>
              <a:rPr lang="id-ID" sz="1800" smtClean="0">
                <a:solidFill>
                  <a:srgbClr val="FF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+mj-lt"/>
              <a:buAutoNum type="arabicPeriod" startAt="11"/>
            </a:pPr>
            <a:r>
              <a:rPr lang="id-ID" sz="1800" u="sng" smtClean="0">
                <a:solidFill>
                  <a:srgbClr val="FF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SURAT PENGAKTIFAN/PENGANGKATAN KEMBALI DALAM JFT  (JIKA YBS TUGAS BELAJAR);</a:t>
            </a:r>
            <a:endParaRPr lang="id-ID" sz="1800" smtClean="0">
              <a:solidFill>
                <a:srgbClr val="FF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 startAt="11"/>
            </a:pPr>
            <a:r>
              <a:rPr lang="id-ID" sz="180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SKP DUA TAHUN TERAKHIR</a:t>
            </a:r>
            <a:r>
              <a:rPr lang="en-US" sz="180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SETIAP UNSUR BERNILAI BAIK</a:t>
            </a:r>
            <a:r>
              <a:rPr lang="id-ID" sz="180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id-ID" sz="1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253C5436-6421-4B02-AF8D-5C39C52BF361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8229600" cy="634082"/>
          </a:xfrm>
          <a:prstGeom prst="rect">
            <a:avLst/>
          </a:prstGeom>
          <a:solidFill>
            <a:srgbClr val="FFC00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d-ID" sz="240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        </a:t>
            </a:r>
            <a:r>
              <a:rPr lang="en-US" sz="2400" smtClean="0">
                <a:solidFill>
                  <a:srgbClr val="002060"/>
                </a:solidFill>
                <a:latin typeface="Bookman Old Style" panose="02050604050505020204" pitchFamily="18" charset="0"/>
              </a:rPr>
              <a:t>BERKAS KENAIKAN PANGKAT JFT</a:t>
            </a:r>
            <a:endParaRPr lang="id-ID" sz="2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666016"/>
      </p:ext>
    </p:extLst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1326" y="228600"/>
            <a:ext cx="8764073" cy="1295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id-ID" sz="2400" b="1" smtClean="0">
                <a:solidFill>
                  <a:srgbClr val="C00000"/>
                </a:solidFill>
              </a:rPr>
              <a:t>DATA PENYELESAIAN NP</a:t>
            </a:r>
            <a:r>
              <a:rPr lang="en-US" sz="2400" b="1" smtClean="0">
                <a:solidFill>
                  <a:srgbClr val="C00000"/>
                </a:solidFill>
              </a:rPr>
              <a:t> </a:t>
            </a:r>
            <a:r>
              <a:rPr lang="id-ID" sz="2400" b="1" smtClean="0">
                <a:solidFill>
                  <a:srgbClr val="C00000"/>
                </a:solidFill>
              </a:rPr>
              <a:t>KP </a:t>
            </a:r>
            <a:br>
              <a:rPr lang="id-ID" sz="2400" b="1" smtClean="0">
                <a:solidFill>
                  <a:srgbClr val="C00000"/>
                </a:solidFill>
              </a:rPr>
            </a:br>
            <a:r>
              <a:rPr lang="id-ID" sz="2400" b="1" smtClean="0">
                <a:solidFill>
                  <a:srgbClr val="C00000"/>
                </a:solidFill>
              </a:rPr>
              <a:t>PERIODE 01 OKTOBER 2020 </a:t>
            </a:r>
            <a:r>
              <a:rPr lang="en-US" sz="2400" b="1" smtClean="0">
                <a:solidFill>
                  <a:srgbClr val="C00000"/>
                </a:solidFill>
              </a:rPr>
              <a:t>PNS </a:t>
            </a:r>
            <a:r>
              <a:rPr lang="id-ID" sz="2400" b="1" smtClean="0">
                <a:solidFill>
                  <a:srgbClr val="C00000"/>
                </a:solidFill>
              </a:rPr>
              <a:t>DI LINGKUNGAN </a:t>
            </a:r>
            <a:r>
              <a:rPr lang="en-US" sz="2400" b="1" smtClean="0">
                <a:solidFill>
                  <a:srgbClr val="C00000"/>
                </a:solidFill>
              </a:rPr>
              <a:t>PEMERINTAH K</a:t>
            </a:r>
            <a:r>
              <a:rPr lang="id-ID" sz="2400" b="1" smtClean="0">
                <a:solidFill>
                  <a:srgbClr val="C00000"/>
                </a:solidFill>
              </a:rPr>
              <a:t>ABUPATEN SEMARANG</a:t>
            </a:r>
            <a:endParaRPr lang="en-GB" sz="2400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215255"/>
              </p:ext>
            </p:extLst>
          </p:nvPr>
        </p:nvGraphicFramePr>
        <p:xfrm>
          <a:off x="382276" y="2406744"/>
          <a:ext cx="8084456" cy="20260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9523"/>
                <a:gridCol w="1035468"/>
                <a:gridCol w="1035468"/>
                <a:gridCol w="1035468"/>
                <a:gridCol w="1035468"/>
                <a:gridCol w="1035468"/>
                <a:gridCol w="1407593"/>
              </a:tblGrid>
              <a:tr h="1037735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400" b="1" u="none" strike="noStrike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MASUK</a:t>
                      </a:r>
                      <a:endParaRPr lang="id-ID" sz="2400" b="1" i="0" u="none" strike="noStrike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400" b="1" u="none" strike="noStrike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ACC</a:t>
                      </a:r>
                      <a:endParaRPr lang="id-ID" sz="2400" b="1" i="0" u="none" strike="noStrike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400" b="1" u="none" strike="noStrike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BTL</a:t>
                      </a:r>
                      <a:endParaRPr lang="id-ID" sz="2400" b="1" i="0" u="none" strike="noStrike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400" b="1" u="none" strike="noStrike" dirty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TMS</a:t>
                      </a:r>
                      <a:endParaRPr lang="id-ID" sz="2400" b="1" i="0" u="none" strike="noStrike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JML</a:t>
                      </a:r>
                      <a:endParaRPr lang="id-ID" sz="2400" b="1" i="0" u="none" strike="noStrike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SISA</a:t>
                      </a:r>
                      <a:endParaRPr lang="id-ID" sz="2400" b="1" i="0" u="none" strike="noStrike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chemeClr val="accent3">
                              <a:lumMod val="10000"/>
                            </a:schemeClr>
                          </a:solidFill>
                          <a:effectLst/>
                        </a:rPr>
                        <a:t>% ACC</a:t>
                      </a:r>
                      <a:endParaRPr lang="id-ID" sz="2400" b="1" i="0" u="none" strike="noStrike" dirty="0">
                        <a:solidFill>
                          <a:schemeClr val="accent3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</a:tr>
              <a:tr h="988321"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393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391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393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99,</a:t>
                      </a:r>
                      <a:r>
                        <a:rPr lang="en-US" sz="20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lang="id-ID" sz="20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r>
                        <a:rPr lang="en-US" sz="20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66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980676"/>
      </p:ext>
    </p:extLst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18000" contrast="4000"/>
          </a:blip>
          <a:srcRect/>
          <a:stretch>
            <a:fillRect/>
          </a:stretch>
        </p:blipFill>
        <p:spPr bwMode="auto">
          <a:xfrm>
            <a:off x="0" y="0"/>
            <a:ext cx="9144000" cy="498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304800" dist="152400" dir="6960000">
              <a:prstClr val="black">
                <a:alpha val="88000"/>
              </a:prstClr>
            </a:innerShdw>
            <a:reflection blurRad="6350" stA="52000" endA="300" endPos="35000" dir="5400000" sy="-100000" algn="bl" rotWithShape="0"/>
          </a:effectLst>
        </p:spPr>
      </p:pic>
      <p:grpSp>
        <p:nvGrpSpPr>
          <p:cNvPr id="3" name="Group 2"/>
          <p:cNvGrpSpPr/>
          <p:nvPr/>
        </p:nvGrpSpPr>
        <p:grpSpPr>
          <a:xfrm>
            <a:off x="3214678" y="3214686"/>
            <a:ext cx="4947636" cy="1008460"/>
            <a:chOff x="1478754" y="1447105"/>
            <a:chExt cx="4947636" cy="1008460"/>
          </a:xfrm>
          <a:effectLst>
            <a:outerShdw blurRad="76200" dist="660400" dir="2700000" sy="-23000" kx="-800400" algn="bl" rotWithShape="0">
              <a:prstClr val="black">
                <a:alpha val="67000"/>
              </a:prstClr>
            </a:outerShdw>
          </a:effectLst>
        </p:grpSpPr>
        <p:sp>
          <p:nvSpPr>
            <p:cNvPr id="4" name="Rectangle 3"/>
            <p:cNvSpPr/>
            <p:nvPr/>
          </p:nvSpPr>
          <p:spPr>
            <a:xfrm>
              <a:off x="1478754" y="1532235"/>
              <a:ext cx="807246" cy="92333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en-US" sz="5400" dirty="0">
                  <a:ln w="50800"/>
                  <a:solidFill>
                    <a:schemeClr val="bg1">
                      <a:shade val="50000"/>
                    </a:schemeClr>
                  </a:solidFill>
                  <a:latin typeface="Eras Bold ITC" pitchFamily="34" charset="0"/>
                </a:rPr>
                <a:t>T</a:t>
              </a:r>
            </a:p>
          </p:txBody>
        </p:sp>
        <p:sp>
          <p:nvSpPr>
            <p:cNvPr id="5" name="Rectangle 4"/>
            <p:cNvSpPr/>
            <p:nvPr/>
          </p:nvSpPr>
          <p:spPr>
            <a:xfrm rot="20139065">
              <a:off x="2357831" y="1532235"/>
              <a:ext cx="807246" cy="923330"/>
            </a:xfrm>
            <a:prstGeom prst="rect">
              <a:avLst/>
            </a:prstGeom>
            <a:solidFill>
              <a:srgbClr val="C000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en-US" sz="5400">
                  <a:ln w="50800"/>
                  <a:solidFill>
                    <a:schemeClr val="bg1">
                      <a:shade val="50000"/>
                    </a:schemeClr>
                  </a:solidFill>
                  <a:latin typeface="Eras Bold ITC" pitchFamily="34" charset="0"/>
                </a:rPr>
                <a:t>e</a:t>
              </a:r>
            </a:p>
          </p:txBody>
        </p:sp>
        <p:sp>
          <p:nvSpPr>
            <p:cNvPr id="6" name="Rectangle 5"/>
            <p:cNvSpPr/>
            <p:nvPr/>
          </p:nvSpPr>
          <p:spPr>
            <a:xfrm rot="854772">
              <a:off x="3155154" y="1532235"/>
              <a:ext cx="807246" cy="923330"/>
            </a:xfrm>
            <a:prstGeom prst="rect">
              <a:avLst/>
            </a:prstGeom>
            <a:solidFill>
              <a:srgbClr val="ECA6B5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en-US" sz="5400" dirty="0">
                  <a:ln w="50800"/>
                  <a:solidFill>
                    <a:schemeClr val="bg1">
                      <a:shade val="50000"/>
                    </a:schemeClr>
                  </a:solidFill>
                  <a:latin typeface="Eras Bold ITC" pitchFamily="34" charset="0"/>
                </a:rPr>
                <a:t>r</a:t>
              </a:r>
            </a:p>
          </p:txBody>
        </p:sp>
        <p:sp>
          <p:nvSpPr>
            <p:cNvPr id="7" name="Rectangle 6"/>
            <p:cNvSpPr/>
            <p:nvPr/>
          </p:nvSpPr>
          <p:spPr>
            <a:xfrm rot="21189568">
              <a:off x="3967954" y="1532235"/>
              <a:ext cx="807246" cy="923330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en-US" sz="5400">
                  <a:ln w="50800"/>
                  <a:solidFill>
                    <a:schemeClr val="bg1">
                      <a:shade val="50000"/>
                    </a:schemeClr>
                  </a:solidFill>
                  <a:latin typeface="Eras Bold ITC" pitchFamily="34" charset="0"/>
                </a:rPr>
                <a:t>i</a:t>
              </a:r>
            </a:p>
          </p:txBody>
        </p:sp>
        <p:sp>
          <p:nvSpPr>
            <p:cNvPr id="8" name="Rectangle 7"/>
            <p:cNvSpPr/>
            <p:nvPr/>
          </p:nvSpPr>
          <p:spPr>
            <a:xfrm rot="844907">
              <a:off x="4711700" y="1447105"/>
              <a:ext cx="807246" cy="923330"/>
            </a:xfrm>
            <a:prstGeom prst="rect">
              <a:avLst/>
            </a:prstGeom>
            <a:solidFill>
              <a:srgbClr val="660033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en-US" sz="5400">
                  <a:ln w="50800"/>
                  <a:solidFill>
                    <a:schemeClr val="bg1">
                      <a:shade val="50000"/>
                    </a:schemeClr>
                  </a:solidFill>
                  <a:latin typeface="Eras Bold ITC" pitchFamily="34" charset="0"/>
                </a:rPr>
                <a:t>m</a:t>
              </a:r>
            </a:p>
          </p:txBody>
        </p:sp>
        <p:sp>
          <p:nvSpPr>
            <p:cNvPr id="9" name="Rectangle 8"/>
            <p:cNvSpPr/>
            <p:nvPr/>
          </p:nvSpPr>
          <p:spPr>
            <a:xfrm rot="20697745">
              <a:off x="5619144" y="1487447"/>
              <a:ext cx="807246" cy="923330"/>
            </a:xfrm>
            <a:prstGeom prst="rect">
              <a:avLst/>
            </a:prstGeom>
            <a:solidFill>
              <a:srgbClr val="0099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en-US" sz="5400">
                  <a:ln w="50800"/>
                  <a:solidFill>
                    <a:schemeClr val="bg1">
                      <a:shade val="50000"/>
                    </a:schemeClr>
                  </a:solidFill>
                  <a:latin typeface="Eras Bold ITC" pitchFamily="34" charset="0"/>
                </a:rPr>
                <a:t>a</a:t>
              </a:r>
            </a:p>
          </p:txBody>
        </p:sp>
      </p:grpSp>
      <p:grpSp>
        <p:nvGrpSpPr>
          <p:cNvPr id="10" name="Group 14"/>
          <p:cNvGrpSpPr/>
          <p:nvPr/>
        </p:nvGrpSpPr>
        <p:grpSpPr>
          <a:xfrm>
            <a:off x="3857620" y="4286256"/>
            <a:ext cx="3773411" cy="1048418"/>
            <a:chOff x="2175931" y="2965945"/>
            <a:chExt cx="3773411" cy="1048418"/>
          </a:xfrm>
          <a:effectLst>
            <a:outerShdw blurRad="76200" dir="18900000" sy="23000" kx="-1200000" algn="bl" rotWithShape="0">
              <a:prstClr val="black">
                <a:alpha val="67000"/>
              </a:prstClr>
            </a:outerShdw>
          </a:effectLst>
        </p:grpSpPr>
        <p:sp>
          <p:nvSpPr>
            <p:cNvPr id="11" name="Rectangle 10"/>
            <p:cNvSpPr/>
            <p:nvPr/>
          </p:nvSpPr>
          <p:spPr>
            <a:xfrm rot="20889395">
              <a:off x="2175931" y="3039652"/>
              <a:ext cx="807246" cy="923330"/>
            </a:xfrm>
            <a:prstGeom prst="rect">
              <a:avLst/>
            </a:prstGeom>
            <a:solidFill>
              <a:srgbClr val="CC33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en-US" sz="5400">
                  <a:ln w="50800"/>
                  <a:solidFill>
                    <a:schemeClr val="bg1">
                      <a:shade val="50000"/>
                    </a:schemeClr>
                  </a:solidFill>
                  <a:latin typeface="Eras Bold ITC" pitchFamily="34" charset="0"/>
                </a:rPr>
                <a:t>k</a:t>
              </a:r>
            </a:p>
          </p:txBody>
        </p:sp>
        <p:sp>
          <p:nvSpPr>
            <p:cNvPr id="12" name="Rectangle 11"/>
            <p:cNvSpPr/>
            <p:nvPr/>
          </p:nvSpPr>
          <p:spPr>
            <a:xfrm rot="925959">
              <a:off x="2961037" y="2965945"/>
              <a:ext cx="807246" cy="923330"/>
            </a:xfrm>
            <a:prstGeom prst="rect">
              <a:avLst/>
            </a:prstGeom>
            <a:solidFill>
              <a:srgbClr val="E0D2AE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en-US" sz="5400">
                  <a:ln w="50800"/>
                  <a:solidFill>
                    <a:schemeClr val="bg1">
                      <a:shade val="50000"/>
                    </a:schemeClr>
                  </a:solidFill>
                  <a:latin typeface="Eras Bold ITC" pitchFamily="34" charset="0"/>
                </a:rPr>
                <a:t>a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27240" y="3039652"/>
              <a:ext cx="807246" cy="923330"/>
            </a:xfrm>
            <a:prstGeom prst="rect">
              <a:avLst/>
            </a:prstGeom>
            <a:solidFill>
              <a:srgbClr val="3333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en-US" sz="5400">
                  <a:ln w="50800"/>
                  <a:solidFill>
                    <a:schemeClr val="bg1">
                      <a:shade val="50000"/>
                    </a:schemeClr>
                  </a:solidFill>
                  <a:latin typeface="Eras Bold ITC" pitchFamily="34" charset="0"/>
                </a:rPr>
                <a:t>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 rot="953057">
              <a:off x="4388326" y="3091033"/>
              <a:ext cx="807246" cy="923330"/>
            </a:xfrm>
            <a:prstGeom prst="rect">
              <a:avLst/>
            </a:prstGeom>
            <a:solidFill>
              <a:srgbClr val="00B0F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en-US" sz="5400">
                  <a:ln w="50800"/>
                  <a:solidFill>
                    <a:schemeClr val="bg1">
                      <a:shade val="50000"/>
                    </a:schemeClr>
                  </a:solidFill>
                  <a:latin typeface="Eras Bold ITC" pitchFamily="34" charset="0"/>
                </a:rPr>
                <a:t>i</a:t>
              </a:r>
            </a:p>
          </p:txBody>
        </p:sp>
        <p:sp>
          <p:nvSpPr>
            <p:cNvPr id="15" name="Rectangle 14"/>
            <p:cNvSpPr/>
            <p:nvPr/>
          </p:nvSpPr>
          <p:spPr>
            <a:xfrm rot="20640298">
              <a:off x="5142096" y="3019317"/>
              <a:ext cx="807246" cy="923330"/>
            </a:xfrm>
            <a:prstGeom prst="rect">
              <a:avLst/>
            </a:prstGeom>
            <a:solidFill>
              <a:schemeClr val="tx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defRPr/>
              </a:pPr>
              <a:r>
                <a:rPr lang="en-US" sz="5400">
                  <a:ln w="50800"/>
                  <a:solidFill>
                    <a:schemeClr val="bg1">
                      <a:shade val="50000"/>
                    </a:schemeClr>
                  </a:solidFill>
                  <a:latin typeface="Eras Bold ITC" pitchFamily="34" charset="0"/>
                </a:rPr>
                <a:t>h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9438"/>
            <a:ext cx="8534400" cy="639762"/>
          </a:xfrm>
        </p:spPr>
        <p:txBody>
          <a:bodyPr>
            <a:normAutofit fontScale="90000"/>
          </a:bodyPr>
          <a:lstStyle/>
          <a:p>
            <a:pPr marL="0" indent="0" eaLnBrk="1" hangingPunct="1"/>
            <a:r>
              <a:rPr lang="en-US" sz="4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</a:t>
            </a:r>
            <a:r>
              <a:rPr lang="id-ID" sz="4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ENGERTIAN </a:t>
            </a:r>
            <a:r>
              <a:rPr lang="en-US" sz="4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en-US" sz="4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1"/>
            <a:ext cx="8229600" cy="2057399"/>
          </a:xfrm>
          <a:solidFill>
            <a:srgbClr val="CCECFF"/>
          </a:solidFill>
          <a:ln>
            <a:solidFill>
              <a:srgbClr val="C00000"/>
            </a:solidFill>
          </a:ln>
        </p:spPr>
        <p:txBody>
          <a:bodyPr/>
          <a:lstStyle/>
          <a:p>
            <a:pPr marL="457200" lvl="1" indent="0" eaLnBrk="1" hangingPunct="1">
              <a:buNone/>
            </a:pPr>
            <a:r>
              <a:rPr lang="en-US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</a:t>
            </a:r>
            <a:r>
              <a:rPr lang="id-ID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ANGKAT (Perka BKN 12/2002) : </a:t>
            </a:r>
          </a:p>
          <a:p>
            <a:pPr marL="457200" lvl="1" indent="0" eaLnBrk="1" hangingPunct="1">
              <a:buNone/>
            </a:pPr>
            <a:r>
              <a:rPr lang="id-ID" sz="2400" b="1" dirty="0" smtClean="0">
                <a:solidFill>
                  <a:schemeClr val="accent2">
                    <a:lumMod val="10000"/>
                  </a:schemeClr>
                </a:solidFill>
              </a:rPr>
              <a:t>kedudukan yang menunjukkan </a:t>
            </a:r>
            <a:r>
              <a:rPr lang="id-ID" sz="2400" b="1" dirty="0">
                <a:solidFill>
                  <a:schemeClr val="accent2">
                    <a:lumMod val="10000"/>
                  </a:schemeClr>
                </a:solidFill>
              </a:rPr>
              <a:t>tingkat kedudukan seorang PNS </a:t>
            </a:r>
            <a:r>
              <a:rPr lang="id-ID" sz="2400" b="1" dirty="0" smtClean="0">
                <a:solidFill>
                  <a:schemeClr val="accent2">
                    <a:lumMod val="10000"/>
                  </a:schemeClr>
                </a:solidFill>
              </a:rPr>
              <a:t>berdasarkan </a:t>
            </a:r>
            <a:r>
              <a:rPr lang="id-ID" sz="2400" b="1" dirty="0">
                <a:solidFill>
                  <a:schemeClr val="accent2">
                    <a:lumMod val="10000"/>
                  </a:schemeClr>
                </a:solidFill>
              </a:rPr>
              <a:t>jabatannya </a:t>
            </a:r>
            <a:r>
              <a:rPr lang="id-ID" sz="2400" b="1" dirty="0" smtClean="0">
                <a:solidFill>
                  <a:schemeClr val="accent2">
                    <a:lumMod val="10000"/>
                  </a:schemeClr>
                </a:solidFill>
              </a:rPr>
              <a:t>dalam </a:t>
            </a:r>
            <a:r>
              <a:rPr lang="id-ID" sz="2400" b="1" dirty="0">
                <a:solidFill>
                  <a:schemeClr val="accent2">
                    <a:lumMod val="10000"/>
                  </a:schemeClr>
                </a:solidFill>
              </a:rPr>
              <a:t>rangkaian susunan kepegawaian &amp; digunakan </a:t>
            </a:r>
            <a:r>
              <a:rPr lang="id-ID" sz="2400" b="1" dirty="0" smtClean="0">
                <a:solidFill>
                  <a:schemeClr val="accent2">
                    <a:lumMod val="10000"/>
                  </a:schemeClr>
                </a:solidFill>
              </a:rPr>
              <a:t>sebagai </a:t>
            </a:r>
            <a:r>
              <a:rPr lang="id-ID" sz="2400" b="1" dirty="0">
                <a:solidFill>
                  <a:schemeClr val="accent2">
                    <a:lumMod val="10000"/>
                  </a:schemeClr>
                </a:solidFill>
              </a:rPr>
              <a:t>dasar </a:t>
            </a:r>
            <a:r>
              <a:rPr lang="id-ID" sz="2400" b="1" dirty="0" smtClean="0">
                <a:solidFill>
                  <a:schemeClr val="accent2">
                    <a:lumMod val="10000"/>
                  </a:schemeClr>
                </a:solidFill>
              </a:rPr>
              <a:t>penggajian.</a:t>
            </a:r>
          </a:p>
          <a:p>
            <a:pPr marL="457200" lvl="1" indent="0" eaLnBrk="1" hangingPunct="1">
              <a:buNone/>
            </a:pPr>
            <a:endParaRPr lang="id-ID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457200" lvl="1" indent="0" eaLnBrk="1" hangingPunct="1">
              <a:buNone/>
            </a:pPr>
            <a:endParaRPr lang="id-ID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457200" lvl="1" indent="0" eaLnBrk="1" hangingPunct="1">
              <a:buNone/>
            </a:pPr>
            <a:endParaRPr lang="id-ID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457200" lvl="1" indent="0" eaLnBrk="1" hangingPunct="1">
              <a:buNone/>
            </a:pPr>
            <a:endParaRPr lang="id-ID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990600" lvl="1" indent="-533400" eaLnBrk="1" hangingPunct="1"/>
            <a:endParaRPr lang="en-US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8121" y="3522373"/>
            <a:ext cx="8229600" cy="2954627"/>
          </a:xfrm>
          <a:prstGeom prst="rect">
            <a:avLst/>
          </a:prstGeom>
          <a:solidFill>
            <a:srgbClr val="CCECFF"/>
          </a:solidFill>
          <a:ln w="9525">
            <a:solidFill>
              <a:srgbClr val="C00000"/>
            </a:solidFill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Tx/>
              <a:buNone/>
            </a:pPr>
            <a:r>
              <a:rPr lang="en-US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</a:t>
            </a:r>
            <a:r>
              <a:rPr lang="id-ID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ANGKAT (PP 11/2017): </a:t>
            </a:r>
          </a:p>
          <a:p>
            <a:pPr marL="457200" lvl="1" indent="0">
              <a:buNone/>
            </a:pPr>
            <a:r>
              <a:rPr lang="en-US" b="1" dirty="0" err="1">
                <a:solidFill>
                  <a:schemeClr val="accent2">
                    <a:lumMod val="10000"/>
                  </a:schemeClr>
                </a:solidFill>
              </a:rPr>
              <a:t>merupakan</a:t>
            </a:r>
            <a:r>
              <a:rPr lang="en-US" b="1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10000"/>
                  </a:schemeClr>
                </a:solidFill>
              </a:rPr>
              <a:t>kedudukan</a:t>
            </a:r>
            <a:r>
              <a:rPr lang="en-US" b="1" dirty="0">
                <a:solidFill>
                  <a:schemeClr val="accent2">
                    <a:lumMod val="10000"/>
                  </a:schemeClr>
                </a:solidFill>
              </a:rPr>
              <a:t> yang </a:t>
            </a:r>
            <a:r>
              <a:rPr lang="en-US" b="1" dirty="0" err="1">
                <a:solidFill>
                  <a:schemeClr val="accent2">
                    <a:lumMod val="10000"/>
                  </a:schemeClr>
                </a:solidFill>
              </a:rPr>
              <a:t>menunjukkan</a:t>
            </a:r>
            <a:r>
              <a:rPr lang="en-US" b="1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10000"/>
                  </a:schemeClr>
                </a:solidFill>
              </a:rPr>
              <a:t>tingkatan</a:t>
            </a:r>
            <a:r>
              <a:rPr lang="en-US" b="1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10000"/>
                  </a:schemeClr>
                </a:solidFill>
              </a:rPr>
              <a:t>jabatan</a:t>
            </a:r>
            <a:r>
              <a:rPr lang="en-US" b="1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10000"/>
                  </a:schemeClr>
                </a:solidFill>
              </a:rPr>
              <a:t>berdasarkan</a:t>
            </a:r>
            <a:r>
              <a:rPr lang="en-US" b="1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10000"/>
                  </a:schemeClr>
                </a:solidFill>
              </a:rPr>
              <a:t>tingkat</a:t>
            </a:r>
            <a:r>
              <a:rPr lang="en-US" b="1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10000"/>
                  </a:schemeClr>
                </a:solidFill>
              </a:rPr>
              <a:t>kesulitan</a:t>
            </a:r>
            <a:r>
              <a:rPr lang="en-US" b="1" dirty="0">
                <a:solidFill>
                  <a:schemeClr val="accent2">
                    <a:lumMod val="1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2">
                    <a:lumMod val="10000"/>
                  </a:schemeClr>
                </a:solidFill>
              </a:rPr>
              <a:t>tanggung</a:t>
            </a:r>
            <a:r>
              <a:rPr lang="en-US" b="1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10000"/>
                  </a:schemeClr>
                </a:solidFill>
              </a:rPr>
              <a:t>jawab</a:t>
            </a:r>
            <a:r>
              <a:rPr lang="en-US" b="1" dirty="0">
                <a:solidFill>
                  <a:schemeClr val="accent2">
                    <a:lumMod val="1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2">
                    <a:lumMod val="10000"/>
                  </a:schemeClr>
                </a:solidFill>
              </a:rPr>
              <a:t>dampak</a:t>
            </a:r>
            <a:r>
              <a:rPr lang="en-US" b="1" dirty="0">
                <a:solidFill>
                  <a:schemeClr val="accent2">
                    <a:lumMod val="10000"/>
                  </a:schemeClr>
                </a:solidFill>
              </a:rPr>
              <a:t>, &amp; </a:t>
            </a:r>
            <a:r>
              <a:rPr lang="en-US" b="1" dirty="0" err="1">
                <a:solidFill>
                  <a:schemeClr val="accent2">
                    <a:lumMod val="10000"/>
                  </a:schemeClr>
                </a:solidFill>
              </a:rPr>
              <a:t>persyaratan</a:t>
            </a:r>
            <a:r>
              <a:rPr lang="en-US" b="1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10000"/>
                  </a:schemeClr>
                </a:solidFill>
              </a:rPr>
              <a:t>kualifikasi</a:t>
            </a:r>
            <a:r>
              <a:rPr lang="en-US" b="1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10000"/>
                  </a:schemeClr>
                </a:solidFill>
              </a:rPr>
              <a:t>pekerjaan</a:t>
            </a:r>
            <a:r>
              <a:rPr lang="en-US" b="1" dirty="0">
                <a:solidFill>
                  <a:schemeClr val="accent2">
                    <a:lumMod val="10000"/>
                  </a:schemeClr>
                </a:solidFill>
              </a:rPr>
              <a:t> yang </a:t>
            </a:r>
            <a:r>
              <a:rPr lang="en-US" b="1" dirty="0" err="1">
                <a:solidFill>
                  <a:schemeClr val="accent2">
                    <a:lumMod val="10000"/>
                  </a:schemeClr>
                </a:solidFill>
              </a:rPr>
              <a:t>digunakan</a:t>
            </a:r>
            <a:r>
              <a:rPr lang="en-US" b="1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10000"/>
                  </a:schemeClr>
                </a:solidFill>
              </a:rPr>
              <a:t>s</a:t>
            </a:r>
            <a:r>
              <a:rPr lang="id-ID" b="1" dirty="0" smtClean="0">
                <a:solidFill>
                  <a:schemeClr val="accent2">
                    <a:lumMod val="10000"/>
                  </a:schemeClr>
                </a:solidFill>
              </a:rPr>
              <a:t>e</a:t>
            </a:r>
            <a:r>
              <a:rPr lang="en-US" b="1" dirty="0" smtClean="0">
                <a:solidFill>
                  <a:schemeClr val="accent2">
                    <a:lumMod val="10000"/>
                  </a:schemeClr>
                </a:solidFill>
              </a:rPr>
              <a:t>b</a:t>
            </a:r>
            <a:r>
              <a:rPr lang="id-ID" b="1" dirty="0" smtClean="0">
                <a:solidFill>
                  <a:schemeClr val="accent2">
                    <a:lumMod val="10000"/>
                  </a:schemeClr>
                </a:solidFill>
              </a:rPr>
              <a:t>a</a:t>
            </a:r>
            <a:r>
              <a:rPr lang="en-US" b="1" dirty="0" smtClean="0">
                <a:solidFill>
                  <a:schemeClr val="accent2">
                    <a:lumMod val="10000"/>
                  </a:schemeClr>
                </a:solidFill>
              </a:rPr>
              <a:t>g</a:t>
            </a:r>
            <a:r>
              <a:rPr lang="id-ID" b="1" dirty="0" smtClean="0">
                <a:solidFill>
                  <a:schemeClr val="accent2">
                    <a:lumMod val="10000"/>
                  </a:schemeClr>
                </a:solidFill>
              </a:rPr>
              <a:t>ai</a:t>
            </a:r>
            <a:r>
              <a:rPr lang="en-US" b="1" dirty="0" smtClean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10000"/>
                  </a:schemeClr>
                </a:solidFill>
              </a:rPr>
              <a:t>dasar</a:t>
            </a:r>
            <a:r>
              <a:rPr lang="en-US" b="1" dirty="0">
                <a:solidFill>
                  <a:schemeClr val="accent2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10000"/>
                  </a:schemeClr>
                </a:solidFill>
              </a:rPr>
              <a:t>penggajian</a:t>
            </a:r>
            <a:r>
              <a:rPr lang="id-ID" b="1" dirty="0" smtClean="0">
                <a:solidFill>
                  <a:schemeClr val="accent2">
                    <a:lumMod val="10000"/>
                  </a:schemeClr>
                </a:solidFill>
              </a:rPr>
              <a:t>.</a:t>
            </a:r>
            <a:endParaRPr lang="id-ID" dirty="0">
              <a:solidFill>
                <a:schemeClr val="accent2">
                  <a:lumMod val="10000"/>
                </a:schemeClr>
              </a:solidFill>
            </a:endParaRPr>
          </a:p>
          <a:p>
            <a:pPr marL="457200" lvl="1" indent="0">
              <a:buFontTx/>
              <a:buNone/>
            </a:pPr>
            <a:endParaRPr lang="id-ID" b="1" dirty="0" smtClean="0"/>
          </a:p>
          <a:p>
            <a:pPr marL="457200" lvl="1" indent="0">
              <a:buFontTx/>
              <a:buNone/>
            </a:pPr>
            <a:endParaRPr lang="id-ID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457200" lvl="1" indent="0">
              <a:buFontTx/>
              <a:buNone/>
            </a:pPr>
            <a:endParaRPr lang="id-ID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457200" lvl="1" indent="0">
              <a:buFontTx/>
              <a:buNone/>
            </a:pPr>
            <a:endParaRPr lang="id-ID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457200" lvl="1" indent="0">
              <a:buFontTx/>
              <a:buNone/>
            </a:pPr>
            <a:endParaRPr lang="id-ID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990600" lvl="1" indent="-533400"/>
            <a:endParaRPr lang="en-US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3973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sz="4400" b="1" dirty="0" smtClean="0">
                <a:solidFill>
                  <a:srgbClr val="0070C0"/>
                </a:solidFill>
              </a:rPr>
              <a:t>PENGERTIAN &amp; TUJUAN </a:t>
            </a:r>
            <a:br>
              <a:rPr lang="id-ID" sz="4400" b="1" dirty="0" smtClean="0">
                <a:solidFill>
                  <a:srgbClr val="0070C0"/>
                </a:solidFill>
              </a:rPr>
            </a:br>
            <a:r>
              <a:rPr lang="id-ID" sz="4400" b="1" dirty="0" smtClean="0">
                <a:solidFill>
                  <a:srgbClr val="0070C0"/>
                </a:solidFill>
              </a:rPr>
              <a:t>KENAIKAN PANGKAT</a:t>
            </a:r>
            <a:endParaRPr lang="id-ID" sz="4400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81000" y="4396228"/>
            <a:ext cx="8229600" cy="1471172"/>
          </a:xfrm>
          <a:prstGeom prst="rect">
            <a:avLst/>
          </a:prstGeom>
          <a:solidFill>
            <a:srgbClr val="CCEC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609600" indent="-609600" eaLnBrk="1" hangingPunct="1">
              <a:buNone/>
            </a:pPr>
            <a:r>
              <a:rPr lang="id-ID" sz="2800" b="1" dirty="0" smtClean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id-ID" sz="2800" b="1" dirty="0" smtClean="0">
                <a:solidFill>
                  <a:srgbClr val="C00000"/>
                </a:solidFill>
              </a:rPr>
              <a:t>TUJUAN:</a:t>
            </a:r>
            <a:r>
              <a:rPr lang="id-ID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US" sz="2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609600" indent="-609600" eaLnBrk="1" hangingPunct="1">
              <a:buNone/>
            </a:pP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	S</a:t>
            </a:r>
            <a:r>
              <a:rPr lang="id-ID" sz="2800" b="1" dirty="0" smtClean="0">
                <a:solidFill>
                  <a:schemeClr val="bg2">
                    <a:lumMod val="10000"/>
                  </a:schemeClr>
                </a:solidFill>
              </a:rPr>
              <a:t>e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b</a:t>
            </a:r>
            <a:r>
              <a:rPr lang="id-ID" sz="2800" b="1" dirty="0" smtClean="0">
                <a:solidFill>
                  <a:schemeClr val="bg2">
                    <a:lumMod val="10000"/>
                  </a:schemeClr>
                </a:solidFill>
              </a:rPr>
              <a:t>a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g</a:t>
            </a:r>
            <a:r>
              <a:rPr lang="id-ID" sz="2800" b="1" dirty="0" smtClean="0">
                <a:solidFill>
                  <a:schemeClr val="bg2">
                    <a:lumMod val="10000"/>
                  </a:schemeClr>
                </a:solidFill>
              </a:rPr>
              <a:t>ai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</a:rPr>
              <a:t>dorongan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 k</a:t>
            </a:r>
            <a:r>
              <a:rPr lang="id-ID" sz="2800" b="1" dirty="0" smtClean="0">
                <a:solidFill>
                  <a:schemeClr val="bg2">
                    <a:lumMod val="10000"/>
                  </a:schemeClr>
                </a:solidFill>
              </a:rPr>
              <a:t>e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p</a:t>
            </a:r>
            <a:r>
              <a:rPr lang="id-ID" sz="2800" b="1" dirty="0" smtClean="0">
                <a:solidFill>
                  <a:schemeClr val="bg2">
                    <a:lumMod val="10000"/>
                  </a:schemeClr>
                </a:solidFill>
              </a:rPr>
              <a:t>a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d</a:t>
            </a:r>
            <a:r>
              <a:rPr lang="id-ID" sz="2800" b="1" dirty="0" smtClean="0">
                <a:solidFill>
                  <a:schemeClr val="bg2">
                    <a:lumMod val="10000"/>
                  </a:schemeClr>
                </a:solidFill>
              </a:rPr>
              <a:t>a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id-ID" sz="2800" b="1" dirty="0" smtClean="0">
                <a:solidFill>
                  <a:schemeClr val="bg2">
                    <a:lumMod val="10000"/>
                  </a:schemeClr>
                </a:solidFill>
              </a:rPr>
              <a:t>PNS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 u</a:t>
            </a:r>
            <a:r>
              <a:rPr lang="id-ID" sz="2800" b="1" dirty="0" smtClean="0">
                <a:solidFill>
                  <a:schemeClr val="bg2">
                    <a:lumMod val="10000"/>
                  </a:schemeClr>
                </a:solidFill>
              </a:rPr>
              <a:t>n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t</a:t>
            </a:r>
            <a:r>
              <a:rPr lang="id-ID" sz="2800" b="1" dirty="0" smtClean="0">
                <a:solidFill>
                  <a:schemeClr val="bg2">
                    <a:lumMod val="10000"/>
                  </a:schemeClr>
                </a:solidFill>
              </a:rPr>
              <a:t>u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k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</a:rPr>
              <a:t>lebih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</a:rPr>
              <a:t>meningkatkan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</a:rPr>
              <a:t>pengabdiannya</a:t>
            </a:r>
            <a:endParaRPr lang="en-US" sz="28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2286000"/>
            <a:ext cx="8229600" cy="1600199"/>
          </a:xfrm>
          <a:prstGeom prst="rect">
            <a:avLst/>
          </a:prstGeom>
          <a:solidFill>
            <a:srgbClr val="CCECFF"/>
          </a:solidFill>
          <a:ln w="9525">
            <a:solidFill>
              <a:srgbClr val="C00000"/>
            </a:solidFill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Tx/>
              <a:buNone/>
            </a:pPr>
            <a:r>
              <a:rPr lang="id-ID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KENAIKAN </a:t>
            </a:r>
            <a:r>
              <a:rPr lang="en-US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</a:t>
            </a:r>
            <a:r>
              <a:rPr lang="id-ID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ANGKAT : </a:t>
            </a:r>
          </a:p>
          <a:p>
            <a:pPr marL="457200" lvl="1" indent="0">
              <a:buFontTx/>
              <a:buNone/>
            </a:pPr>
            <a:r>
              <a:rPr lang="id-ID" b="1" dirty="0">
                <a:solidFill>
                  <a:srgbClr val="002060"/>
                </a:solidFill>
              </a:rPr>
              <a:t>Penghargaan atas prestasi kerja &amp; pengabdian PNS thd negara</a:t>
            </a:r>
            <a:endParaRPr lang="id-ID" b="1" dirty="0" smtClean="0"/>
          </a:p>
          <a:p>
            <a:pPr marL="457200" lvl="1" indent="0">
              <a:buFontTx/>
              <a:buNone/>
            </a:pPr>
            <a:endParaRPr lang="id-ID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457200" lvl="1" indent="0">
              <a:buFontTx/>
              <a:buNone/>
            </a:pPr>
            <a:endParaRPr lang="id-ID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990600" lvl="1" indent="-533400"/>
            <a:endParaRPr lang="en-US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7914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1D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1295636" y="2888940"/>
            <a:ext cx="6480720" cy="1080120"/>
          </a:xfr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vert270">
            <a:no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Britannic Bold" pitchFamily="34" charset="0"/>
              </a:rPr>
              <a:t>M</a:t>
            </a:r>
            <a:br>
              <a:rPr lang="en-US" sz="3200" b="1" dirty="0" smtClean="0">
                <a:solidFill>
                  <a:srgbClr val="FFFF00"/>
                </a:solidFill>
                <a:latin typeface="Britannic Bold" pitchFamily="34" charset="0"/>
              </a:rPr>
            </a:br>
            <a:r>
              <a:rPr lang="en-US" sz="3200" b="1" dirty="0" smtClean="0">
                <a:solidFill>
                  <a:srgbClr val="FFFF00"/>
                </a:solidFill>
                <a:latin typeface="Britannic Bold" pitchFamily="34" charset="0"/>
              </a:rPr>
              <a:t>A</a:t>
            </a:r>
            <a:br>
              <a:rPr lang="en-US" sz="3200" b="1" dirty="0" smtClean="0">
                <a:solidFill>
                  <a:srgbClr val="FFFF00"/>
                </a:solidFill>
                <a:latin typeface="Britannic Bold" pitchFamily="34" charset="0"/>
              </a:rPr>
            </a:br>
            <a:r>
              <a:rPr lang="en-US" sz="3200" b="1" dirty="0" smtClean="0">
                <a:solidFill>
                  <a:srgbClr val="FFFF00"/>
                </a:solidFill>
                <a:latin typeface="Britannic Bold" pitchFamily="34" charset="0"/>
              </a:rPr>
              <a:t>N</a:t>
            </a:r>
            <a:br>
              <a:rPr lang="en-US" sz="3200" b="1" dirty="0" smtClean="0">
                <a:solidFill>
                  <a:srgbClr val="FFFF00"/>
                </a:solidFill>
                <a:latin typeface="Britannic Bold" pitchFamily="34" charset="0"/>
              </a:rPr>
            </a:br>
            <a:r>
              <a:rPr lang="en-US" sz="3200" b="1" dirty="0" smtClean="0">
                <a:solidFill>
                  <a:srgbClr val="FFFF00"/>
                </a:solidFill>
                <a:latin typeface="Britannic Bold" pitchFamily="34" charset="0"/>
              </a:rPr>
              <a:t>A</a:t>
            </a:r>
            <a:br>
              <a:rPr lang="en-US" sz="3200" b="1" dirty="0" smtClean="0">
                <a:solidFill>
                  <a:srgbClr val="FFFF00"/>
                </a:solidFill>
                <a:latin typeface="Britannic Bold" pitchFamily="34" charset="0"/>
              </a:rPr>
            </a:br>
            <a:r>
              <a:rPr lang="en-US" sz="3200" b="1" dirty="0" smtClean="0">
                <a:solidFill>
                  <a:srgbClr val="FFFF00"/>
                </a:solidFill>
                <a:latin typeface="Britannic Bold" pitchFamily="34" charset="0"/>
              </a:rPr>
              <a:t>J</a:t>
            </a:r>
            <a:br>
              <a:rPr lang="en-US" sz="3200" b="1" dirty="0" smtClean="0">
                <a:solidFill>
                  <a:srgbClr val="FFFF00"/>
                </a:solidFill>
                <a:latin typeface="Britannic Bold" pitchFamily="34" charset="0"/>
              </a:rPr>
            </a:br>
            <a:r>
              <a:rPr lang="en-US" sz="3200" b="1" dirty="0" smtClean="0">
                <a:solidFill>
                  <a:srgbClr val="FFFF00"/>
                </a:solidFill>
                <a:latin typeface="Britannic Bold" pitchFamily="34" charset="0"/>
              </a:rPr>
              <a:t>E</a:t>
            </a:r>
            <a:br>
              <a:rPr lang="en-US" sz="3200" b="1" dirty="0" smtClean="0">
                <a:solidFill>
                  <a:srgbClr val="FFFF00"/>
                </a:solidFill>
                <a:latin typeface="Britannic Bold" pitchFamily="34" charset="0"/>
              </a:rPr>
            </a:br>
            <a:r>
              <a:rPr lang="en-US" sz="3200" b="1" dirty="0" smtClean="0">
                <a:solidFill>
                  <a:srgbClr val="FFFF00"/>
                </a:solidFill>
                <a:latin typeface="Britannic Bold" pitchFamily="34" charset="0"/>
              </a:rPr>
              <a:t>M</a:t>
            </a:r>
            <a:br>
              <a:rPr lang="en-US" sz="3200" b="1" dirty="0" smtClean="0">
                <a:solidFill>
                  <a:srgbClr val="FFFF00"/>
                </a:solidFill>
                <a:latin typeface="Britannic Bold" pitchFamily="34" charset="0"/>
              </a:rPr>
            </a:br>
            <a:r>
              <a:rPr lang="en-US" sz="3200" b="1" dirty="0" smtClean="0">
                <a:solidFill>
                  <a:srgbClr val="FFFF00"/>
                </a:solidFill>
                <a:latin typeface="Britannic Bold" pitchFamily="34" charset="0"/>
              </a:rPr>
              <a:t>E</a:t>
            </a:r>
            <a:br>
              <a:rPr lang="en-US" sz="3200" b="1" dirty="0" smtClean="0">
                <a:solidFill>
                  <a:srgbClr val="FFFF00"/>
                </a:solidFill>
                <a:latin typeface="Britannic Bold" pitchFamily="34" charset="0"/>
              </a:rPr>
            </a:br>
            <a:r>
              <a:rPr lang="en-US" sz="3200" b="1" dirty="0" smtClean="0">
                <a:solidFill>
                  <a:srgbClr val="FFFF00"/>
                </a:solidFill>
                <a:latin typeface="Britannic Bold" pitchFamily="34" charset="0"/>
              </a:rPr>
              <a:t>N</a:t>
            </a:r>
            <a:br>
              <a:rPr lang="en-US" sz="3200" b="1" dirty="0" smtClean="0">
                <a:solidFill>
                  <a:srgbClr val="FFFF00"/>
                </a:solidFill>
                <a:latin typeface="Britannic Bold" pitchFamily="34" charset="0"/>
              </a:rPr>
            </a:br>
            <a:r>
              <a:rPr lang="en-US" sz="3200" b="1" dirty="0" smtClean="0">
                <a:solidFill>
                  <a:srgbClr val="FFFF00"/>
                </a:solidFill>
                <a:latin typeface="Britannic Bold" pitchFamily="34" charset="0"/>
              </a:rPr>
              <a:t> </a:t>
            </a:r>
            <a:br>
              <a:rPr lang="en-US" sz="3200" b="1" dirty="0" smtClean="0">
                <a:solidFill>
                  <a:srgbClr val="FFFF00"/>
                </a:solidFill>
                <a:latin typeface="Britannic Bold" pitchFamily="34" charset="0"/>
              </a:rPr>
            </a:br>
            <a:r>
              <a:rPr lang="en-US" sz="3200" b="1" dirty="0" smtClean="0">
                <a:solidFill>
                  <a:srgbClr val="FFFF00"/>
                </a:solidFill>
                <a:latin typeface="Britannic Bold" pitchFamily="34" charset="0"/>
              </a:rPr>
              <a:t>P</a:t>
            </a:r>
            <a:br>
              <a:rPr lang="en-US" sz="3200" b="1" dirty="0" smtClean="0">
                <a:solidFill>
                  <a:srgbClr val="FFFF00"/>
                </a:solidFill>
                <a:latin typeface="Britannic Bold" pitchFamily="34" charset="0"/>
              </a:rPr>
            </a:br>
            <a:r>
              <a:rPr lang="en-US" sz="3200" b="1" dirty="0" smtClean="0">
                <a:solidFill>
                  <a:srgbClr val="FFFF00"/>
                </a:solidFill>
                <a:latin typeface="Britannic Bold" pitchFamily="34" charset="0"/>
              </a:rPr>
              <a:t>N</a:t>
            </a:r>
            <a:br>
              <a:rPr lang="en-US" sz="3200" b="1" dirty="0" smtClean="0">
                <a:solidFill>
                  <a:srgbClr val="FFFF00"/>
                </a:solidFill>
                <a:latin typeface="Britannic Bold" pitchFamily="34" charset="0"/>
              </a:rPr>
            </a:br>
            <a:r>
              <a:rPr lang="en-US" sz="3200" b="1" dirty="0" smtClean="0">
                <a:solidFill>
                  <a:srgbClr val="FFFF00"/>
                </a:solidFill>
                <a:latin typeface="Britannic Bold" pitchFamily="34" charset="0"/>
              </a:rPr>
              <a:t>S</a:t>
            </a:r>
            <a:endParaRPr lang="en-US" sz="3200" b="1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9512" y="188640"/>
            <a:ext cx="3600400" cy="792088"/>
          </a:xfrm>
          <a:prstGeom prst="roundRect">
            <a:avLst/>
          </a:prstGeom>
          <a:solidFill>
            <a:srgbClr val="ECA6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indent="-265113"/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1.	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Penyusunan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Kebutuhan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 &amp;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Penetapan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Kebutuhan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64088" y="188640"/>
            <a:ext cx="3600400" cy="7920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indent="-265113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8.	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Penilaian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Kinerja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9512" y="4005064"/>
            <a:ext cx="3600400" cy="792088"/>
          </a:xfrm>
          <a:prstGeom prst="roundRect">
            <a:avLst/>
          </a:prstGeom>
          <a:solidFill>
            <a:srgbClr val="50E4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indent="-265113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5.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Pola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Karier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9512" y="4941168"/>
            <a:ext cx="3600400" cy="79208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indent="-265113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6.	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Promosi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9512" y="5877272"/>
            <a:ext cx="3600400" cy="792088"/>
          </a:xfrm>
          <a:prstGeom prst="roundRect">
            <a:avLst/>
          </a:prstGeom>
          <a:solidFill>
            <a:srgbClr val="E0D2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indent="-265113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7.	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Mutasi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9512" y="3068960"/>
            <a:ext cx="3600400" cy="792088"/>
          </a:xfrm>
          <a:prstGeom prst="roundRect">
            <a:avLst/>
          </a:prstGeom>
          <a:solidFill>
            <a:srgbClr val="7FD7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indent="-265113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4.	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Pengembangan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Karier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9512" y="2132856"/>
            <a:ext cx="3600400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indent="-265113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3.	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Pangkat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 &amp;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Jabatan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79512" y="1124744"/>
            <a:ext cx="3600400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indent="-265113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2.	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Pengadaan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64088" y="4869160"/>
            <a:ext cx="3600400" cy="792088"/>
          </a:xfrm>
          <a:prstGeom prst="roundRect">
            <a:avLst/>
          </a:prstGeom>
          <a:solidFill>
            <a:srgbClr val="E0D2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 indent="-354013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13.	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Jaminan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Pensiun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 &amp;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Jaminan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Hari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Tua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64088" y="5805264"/>
            <a:ext cx="3600400" cy="792088"/>
          </a:xfrm>
          <a:prstGeom prst="roundRect">
            <a:avLst/>
          </a:prstGeom>
          <a:solidFill>
            <a:srgbClr val="96B2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 indent="-354013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14.	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Perlindungan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64088" y="2060848"/>
            <a:ext cx="3600400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 indent="-354013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10.	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Penghargaan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64088" y="3933056"/>
            <a:ext cx="3600400" cy="792088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 indent="-354013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12.	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Pemberhentian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364088" y="2996952"/>
            <a:ext cx="3600400" cy="792088"/>
          </a:xfrm>
          <a:prstGeom prst="roundRect">
            <a:avLst/>
          </a:prstGeom>
          <a:solidFill>
            <a:srgbClr val="FFC9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 indent="-354013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11.	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Disiplin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64088" y="1124744"/>
            <a:ext cx="3600400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indent="-265113"/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9.	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Penggajian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 &amp;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Tunjangan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Content Placehold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416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10"/>
          <p:cNvSpPr>
            <a:spLocks noChangeArrowheads="1" noChangeShapeType="1" noTextEdit="1"/>
          </p:cNvSpPr>
          <p:nvPr/>
        </p:nvSpPr>
        <p:spPr bwMode="auto">
          <a:xfrm>
            <a:off x="511932" y="4114800"/>
            <a:ext cx="3352800" cy="2532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i-FI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chemeClr val="bg1"/>
                </a:solidFill>
                <a:latin typeface="Arial Black" panose="020B0A04020102020204"/>
              </a:rPr>
              <a:t>KENAIKAN </a:t>
            </a:r>
            <a:endParaRPr lang="id-ID" sz="3600" kern="10" dirty="0" smtClean="0">
              <a:ln w="9525">
                <a:solidFill>
                  <a:srgbClr val="000000"/>
                </a:solidFill>
                <a:round/>
              </a:ln>
              <a:solidFill>
                <a:schemeClr val="bg1"/>
              </a:solidFill>
              <a:latin typeface="Arial Black" panose="020B0A04020102020204"/>
            </a:endParaRPr>
          </a:p>
          <a:p>
            <a:pPr algn="ctr"/>
            <a:r>
              <a:rPr lang="fi-FI" sz="4000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chemeClr val="bg1"/>
                </a:solidFill>
                <a:latin typeface="Arial Black" panose="020B0A04020102020204"/>
              </a:rPr>
              <a:t>PANGKAT</a:t>
            </a:r>
            <a:endParaRPr lang="id-ID" sz="3600" kern="10" dirty="0" smtClean="0">
              <a:ln w="9525">
                <a:solidFill>
                  <a:srgbClr val="000000"/>
                </a:solidFill>
                <a:round/>
              </a:ln>
              <a:solidFill>
                <a:schemeClr val="bg1"/>
              </a:solidFill>
              <a:latin typeface="Arial Black" panose="020B0A04020102020204"/>
            </a:endParaRPr>
          </a:p>
          <a:p>
            <a:pPr algn="ctr"/>
            <a:r>
              <a:rPr lang="id-ID" sz="8800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chemeClr val="bg1"/>
                </a:solidFill>
                <a:latin typeface="Arial Black" panose="020B0A04020102020204"/>
              </a:rPr>
              <a:t>PNS</a:t>
            </a:r>
            <a:r>
              <a:rPr lang="fi-FI" sz="3600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chemeClr val="bg1"/>
                </a:solidFill>
                <a:latin typeface="Arial Black" panose="020B0A04020102020204"/>
              </a:rPr>
              <a:t> </a:t>
            </a:r>
            <a:endParaRPr lang="fi-FI" sz="3600" kern="10" dirty="0">
              <a:ln w="9525">
                <a:solidFill>
                  <a:srgbClr val="000000"/>
                </a:solidFill>
                <a:round/>
              </a:ln>
              <a:solidFill>
                <a:schemeClr val="bg1"/>
              </a:solidFill>
              <a:latin typeface="Arial Black" panose="020B0A0402010202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23429" y="1486709"/>
            <a:ext cx="454919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d-ID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KPSL</a:t>
            </a:r>
          </a:p>
          <a:p>
            <a:r>
              <a:rPr lang="id-ID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KPO</a:t>
            </a:r>
            <a:endParaRPr lang="en-US" sz="32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KP USUL DG BERKAS</a:t>
            </a:r>
            <a:endParaRPr lang="id-ID" sz="32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r>
              <a:rPr lang="id-ID" sz="3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KP LESSPAPER</a:t>
            </a:r>
          </a:p>
          <a:p>
            <a:r>
              <a:rPr lang="id-ID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KP PAPERLESS</a:t>
            </a:r>
            <a:endParaRPr lang="en-US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2947">
            <a:off x="4780949" y="4395811"/>
            <a:ext cx="3777725" cy="217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1001" y="166568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ISTILAH DALAM PENGUSULAN / PENERBITAN NP/SK KENAIKAN PANGKAT: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29600" cy="609600"/>
          </a:xfrm>
        </p:spPr>
        <p:txBody>
          <a:bodyPr/>
          <a:lstStyle/>
          <a:p>
            <a:pPr eaLnBrk="1" hangingPunct="1"/>
            <a:r>
              <a:rPr lang="en-US" sz="3200" b="1" u="sng" dirty="0" err="1" smtClean="0">
                <a:solidFill>
                  <a:srgbClr val="C00000"/>
                </a:solidFill>
              </a:rPr>
              <a:t>Jenjang</a:t>
            </a:r>
            <a:r>
              <a:rPr lang="en-US" sz="3200" b="1" u="sng" dirty="0" smtClean="0">
                <a:solidFill>
                  <a:srgbClr val="C00000"/>
                </a:solidFill>
              </a:rPr>
              <a:t> </a:t>
            </a:r>
            <a:r>
              <a:rPr lang="id-ID" sz="3200" b="1" u="sng" dirty="0" smtClean="0">
                <a:solidFill>
                  <a:srgbClr val="C00000"/>
                </a:solidFill>
              </a:rPr>
              <a:t>PANGKAT</a:t>
            </a:r>
            <a:endParaRPr lang="en-US" sz="3200" b="1" u="sng" dirty="0" smtClean="0">
              <a:solidFill>
                <a:srgbClr val="C00000"/>
              </a:solidFill>
            </a:endParaRPr>
          </a:p>
        </p:txBody>
      </p:sp>
      <p:graphicFrame>
        <p:nvGraphicFramePr>
          <p:cNvPr id="120991" name="Group 15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206080231"/>
              </p:ext>
            </p:extLst>
          </p:nvPr>
        </p:nvGraphicFramePr>
        <p:xfrm>
          <a:off x="152400" y="1371600"/>
          <a:ext cx="8839200" cy="4787898"/>
        </p:xfrm>
        <a:graphic>
          <a:graphicData uri="http://schemas.openxmlformats.org/drawingml/2006/table">
            <a:tbl>
              <a:tblPr/>
              <a:tblGrid>
                <a:gridCol w="609600"/>
                <a:gridCol w="2971800"/>
                <a:gridCol w="685800"/>
                <a:gridCol w="228600"/>
                <a:gridCol w="609600"/>
                <a:gridCol w="2971800"/>
                <a:gridCol w="762000"/>
              </a:tblGrid>
              <a:tr h="731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PANGKAT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PANGKAT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JURU MUDA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PENATA MUDA</a:t>
                      </a:r>
                      <a:endParaRPr lang="id-ID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JURU MUDA TK 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I/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PENATA MUDA TK I</a:t>
                      </a:r>
                      <a:endParaRPr lang="id-ID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II/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JURU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I/c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PENATA</a:t>
                      </a:r>
                      <a:endParaRPr lang="id-ID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I/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JURU TK 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I/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PENATA TK I</a:t>
                      </a:r>
                      <a:endParaRPr lang="id-ID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III/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63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sz="1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683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PENGATUR MUDA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II/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6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PEMBINA</a:t>
                      </a:r>
                      <a:endParaRPr lang="id-ID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6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/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6B5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PENGATUR MUDA TK 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II/b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6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PEMBINA TK I</a:t>
                      </a:r>
                      <a:endParaRPr lang="id-ID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6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/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6B5"/>
                    </a:solidFill>
                  </a:tcPr>
                </a:tc>
              </a:tr>
              <a:tr h="4333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PENGATUR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II/c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6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PEMBINA UTAMA MUDA</a:t>
                      </a:r>
                      <a:endParaRPr lang="id-ID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6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V/c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6B5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PENGATUR TK 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II/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6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PEMBINA UTAMA MADYA</a:t>
                      </a:r>
                      <a:endParaRPr lang="id-ID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6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/d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6B5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6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PEMBINA UTAMA</a:t>
                      </a:r>
                      <a:endParaRPr lang="id-ID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6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IV/e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6B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3086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eaLnBrk="1" hangingPunct="1"/>
            <a:r>
              <a:rPr lang="en-US" sz="3200" b="1" u="sng" dirty="0" err="1" smtClean="0">
                <a:solidFill>
                  <a:srgbClr val="0033CC"/>
                </a:solidFill>
              </a:rPr>
              <a:t>Jenjang</a:t>
            </a:r>
            <a:r>
              <a:rPr lang="en-US" sz="3200" b="1" u="sng" dirty="0" smtClean="0">
                <a:solidFill>
                  <a:srgbClr val="0033CC"/>
                </a:solidFill>
              </a:rPr>
              <a:t> </a:t>
            </a:r>
            <a:r>
              <a:rPr lang="id-ID" sz="3200" b="1" u="sng" dirty="0" smtClean="0">
                <a:solidFill>
                  <a:srgbClr val="0033CC"/>
                </a:solidFill>
              </a:rPr>
              <a:t>GOLRU</a:t>
            </a:r>
            <a:r>
              <a:rPr lang="en-US" sz="3200" b="1" u="sng" dirty="0" smtClean="0">
                <a:solidFill>
                  <a:srgbClr val="0033CC"/>
                </a:solidFill>
              </a:rPr>
              <a:t> </a:t>
            </a:r>
            <a:r>
              <a:rPr lang="en-US" sz="3200" b="1" u="sng" dirty="0" err="1" smtClean="0">
                <a:solidFill>
                  <a:srgbClr val="0033CC"/>
                </a:solidFill>
              </a:rPr>
              <a:t>berdasar</a:t>
            </a:r>
            <a:r>
              <a:rPr lang="en-US" sz="3200" b="1" u="sng" dirty="0" smtClean="0">
                <a:solidFill>
                  <a:srgbClr val="0033CC"/>
                </a:solidFill>
              </a:rPr>
              <a:t> P</a:t>
            </a:r>
            <a:r>
              <a:rPr lang="id-ID" sz="3200" b="1" u="sng" dirty="0" smtClean="0">
                <a:solidFill>
                  <a:srgbClr val="0033CC"/>
                </a:solidFill>
              </a:rPr>
              <a:t>ENDIDIKAN</a:t>
            </a:r>
            <a:endParaRPr lang="en-US" sz="3200" b="1" u="sng" dirty="0" smtClean="0">
              <a:solidFill>
                <a:srgbClr val="0033CC"/>
              </a:solidFill>
            </a:endParaRPr>
          </a:p>
        </p:txBody>
      </p:sp>
      <p:graphicFrame>
        <p:nvGraphicFramePr>
          <p:cNvPr id="120991" name="Group 15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305215524"/>
              </p:ext>
            </p:extLst>
          </p:nvPr>
        </p:nvGraphicFramePr>
        <p:xfrm>
          <a:off x="254000" y="914400"/>
          <a:ext cx="8534400" cy="5557840"/>
        </p:xfrm>
        <a:graphic>
          <a:graphicData uri="http://schemas.openxmlformats.org/drawingml/2006/table">
            <a:tbl>
              <a:tblPr/>
              <a:tblGrid>
                <a:gridCol w="685800"/>
                <a:gridCol w="3962400"/>
                <a:gridCol w="1905000"/>
                <a:gridCol w="1981200"/>
              </a:tblGrid>
              <a:tr h="731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STTB /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Ijazah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Golru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Terendah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Golru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Tertinggi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SLTP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I/c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II/c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SLTPKejuruan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I/c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II/d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SLTA / SLTA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Kejuruan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/ DI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III/b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Diploma 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II/b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III/b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SGPLB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II/b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III/c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Sarjana  Muda / Diploma III</a:t>
                      </a: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v-S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v-S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Akademi / Bakaloreat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II/c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III/c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Sarjana / Diploma IV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III/a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III/d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S-2 / Dokter / Apoteker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III/b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IV/a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Doktor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III/c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IV/b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1155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1394</TotalTime>
  <Words>1924</Words>
  <Application>Microsoft Office PowerPoint</Application>
  <PresentationFormat>On-screen Show (4:3)</PresentationFormat>
  <Paragraphs>477</Paragraphs>
  <Slides>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Adjacency</vt:lpstr>
      <vt:lpstr>Bitmap Image</vt:lpstr>
      <vt:lpstr>PowerPoint Presentation</vt:lpstr>
      <vt:lpstr>DASAR HUKUM KENAIKAN PANGKAT  </vt:lpstr>
      <vt:lpstr>PowerPoint Presentation</vt:lpstr>
      <vt:lpstr>PENGERTIAN  </vt:lpstr>
      <vt:lpstr>PENGERTIAN &amp; TUJUAN  KENAIKAN PANGKAT</vt:lpstr>
      <vt:lpstr>M A N A J E M E N   P N S</vt:lpstr>
      <vt:lpstr>PowerPoint Presentation</vt:lpstr>
      <vt:lpstr>Jenjang PANGKAT</vt:lpstr>
      <vt:lpstr>Jenjang GOLRU berdasar PENDIDIKAN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BATAS WAKTU PENGUSULAN KP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Presentation Magazine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Drops Template</dc:title>
  <dc:creator>Presentation Magazine</dc:creator>
  <cp:lastModifiedBy>Windows User</cp:lastModifiedBy>
  <cp:revision>61</cp:revision>
  <dcterms:created xsi:type="dcterms:W3CDTF">2005-03-15T10:04:38Z</dcterms:created>
  <dcterms:modified xsi:type="dcterms:W3CDTF">2020-11-22T15:28:00Z</dcterms:modified>
</cp:coreProperties>
</file>