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9B645-5CC5-4A8B-93E2-7B465058633B}" type="datetimeFigureOut">
              <a:rPr lang="en-US" smtClean="0"/>
              <a:pPr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F7615-AB2A-4D8D-A27C-B2EBC1853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429000"/>
            <a:ext cx="8229600" cy="1928826"/>
          </a:xfrm>
          <a:solidFill>
            <a:srgbClr val="FFC000"/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,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PNS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perUUan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own Arrow Callout 3"/>
          <p:cNvSpPr/>
          <p:nvPr/>
        </p:nvSpPr>
        <p:spPr>
          <a:xfrm>
            <a:off x="500034" y="500042"/>
            <a:ext cx="8001056" cy="2714644"/>
          </a:xfrm>
          <a:prstGeom prst="downArrowCallout">
            <a:avLst>
              <a:gd name="adj1" fmla="val 127825"/>
              <a:gd name="adj2" fmla="val 99459"/>
              <a:gd name="adj3" fmla="val 25000"/>
              <a:gd name="adj4" fmla="val 64977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Pengertian</a:t>
            </a:r>
            <a:r>
              <a:rPr lang="en-US" sz="4000" dirty="0" smtClean="0"/>
              <a:t> </a:t>
            </a:r>
            <a:r>
              <a:rPr lang="en-US" sz="4000" dirty="0" err="1" smtClean="0"/>
              <a:t>Perilaku</a:t>
            </a:r>
            <a:r>
              <a:rPr lang="en-US" sz="4000" dirty="0" smtClean="0"/>
              <a:t> </a:t>
            </a:r>
            <a:r>
              <a:rPr lang="en-US" sz="4000" dirty="0" err="1" smtClean="0"/>
              <a:t>Kerja</a:t>
            </a:r>
            <a:r>
              <a:rPr lang="en-US" sz="4000" dirty="0" smtClean="0"/>
              <a:t>: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0" y="285725"/>
          <a:ext cx="8715438" cy="5389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1357322"/>
                <a:gridCol w="285752"/>
                <a:gridCol w="4643470"/>
                <a:gridCol w="936390"/>
                <a:gridCol w="1063874"/>
              </a:tblGrid>
              <a:tr h="42415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No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ASPEK YANG DINILAI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URAIAN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1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ANGKA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SEBUTAN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</a:tr>
              <a:tr h="937647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4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Disiplin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1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Selalu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mentati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peraturan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perUUan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peraturan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kedinasan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berlaku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rasa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tanggung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jawab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selalu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mentaati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jam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menyimpan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memelihara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barang-barang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milik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dipercayakan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kepadanya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sebaik-baiknya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91- 100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Sangat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2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Pada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umumnya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mentati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peraturan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perUUan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peraturan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kedinasan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berlaku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rasa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tanggung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jawab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selalu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mentaati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jam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menyimpan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memelihara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barang-barang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milik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dipercayakan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kepadanya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sebaik-baiknya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76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– 90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3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Adakalnya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mentaati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peraturan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perUUan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peraturan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kedinasan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berlaku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rasa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tanggung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jawab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menyimpan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memelihara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barang-barang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milik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dipercayakan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kepadanya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masuk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terlambat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masuk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tanpa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alasan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selama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5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sampai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15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hari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61 – 75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0" y="285725"/>
          <a:ext cx="8715438" cy="4658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1357322"/>
                <a:gridCol w="285752"/>
                <a:gridCol w="4643470"/>
                <a:gridCol w="936390"/>
                <a:gridCol w="1063874"/>
              </a:tblGrid>
              <a:tr h="42415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No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ASPEK YANG DINILAI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URAIAN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1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ANGKA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SEBUTAN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</a:tr>
              <a:tr h="1080719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4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Disiplin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4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mentaati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peraturan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perUUan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peraturan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kedinasan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berlaku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rasa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tanggung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jawab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mentaati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ketentuan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jam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menyimpan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memelihara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barang-barang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milik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dipercayakan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kepadanya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lebih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cepat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pulang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dari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ketentuan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jam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tanpa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alasan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selama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16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sampai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30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hari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51 – 60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pernah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mentaati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peraturan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perUUan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peraturan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kedinasan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berlaku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rasa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tanggungjawab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mentaati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ketentuan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jam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menyimpan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memelihara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barang-barang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milik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dipercayakan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kepadanya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masuk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terlambat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masuk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lebih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cepat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pulang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dari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ketentuan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jam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tanpa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alasan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lebih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dari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31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hari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50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bawah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Buruk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0" y="285725"/>
          <a:ext cx="8715438" cy="4963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1357322"/>
                <a:gridCol w="285752"/>
                <a:gridCol w="4643470"/>
                <a:gridCol w="936390"/>
                <a:gridCol w="1063874"/>
              </a:tblGrid>
              <a:tr h="42415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No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ASPEK YANG DINILAI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URAIAN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1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ANGKA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SEBUTAN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</a:tr>
              <a:tr h="937647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Kerjasama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1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Selalu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bekerjasama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rekan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atasan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bawahan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maupun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luar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menghargai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menerima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pendapat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lain,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bersedia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menerima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diambil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telah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menjadi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bersama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91- 100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Sangat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2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Arial Rounded MT Bold" pitchFamily="34" charset="0"/>
                        </a:rPr>
                        <a:t>Pada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umumnya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bekerjasama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rekan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atasan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bawahan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maupun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luar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menghargai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menerima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pendapat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lain,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bersedia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menerima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diambil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telah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menjadi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bersama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76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– 90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3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Arial Rounded MT Bold" pitchFamily="34" charset="0"/>
                        </a:rPr>
                        <a:t>Adakalanya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bekerjasama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rekan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atasan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bawahan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maupun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luar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menghargai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menerima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pendapat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lain,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bersedia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menerima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diambil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telah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menjadi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bersama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61 – 75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0" y="285725"/>
          <a:ext cx="8715438" cy="3591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1357322"/>
                <a:gridCol w="285752"/>
                <a:gridCol w="4643470"/>
                <a:gridCol w="936390"/>
                <a:gridCol w="1063874"/>
              </a:tblGrid>
              <a:tr h="42415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No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ASPEK YANG DINILAI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URAIAN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1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ANGKA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SEBUTAN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</a:tr>
              <a:tr h="1080719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Kerjasama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4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bekerjasama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rekan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atasan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bawahan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maupun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luar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menghargai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menerima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pendapat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lain,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bersedia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menerima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diambil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telah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menjadi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bersama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51 – 60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pernah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bekerjasama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rekan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atasan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bawahan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maupun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luar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menghargai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menerima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pendapat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lain,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bersedia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menerima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diambil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telah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menjadi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bersama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50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bawah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Buruk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0" y="285725"/>
          <a:ext cx="8715438" cy="5603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1357322"/>
                <a:gridCol w="285752"/>
                <a:gridCol w="4643470"/>
                <a:gridCol w="936390"/>
                <a:gridCol w="1063874"/>
              </a:tblGrid>
              <a:tr h="42415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No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ASPEK YANG DINILAI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URAIAN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1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ANGKA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SEBUTAN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</a:tr>
              <a:tr h="937647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6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Kepemimpinan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1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Selalu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bertindak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memihak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memberikan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teladan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kemampuan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menggerakkan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tim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mencapai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kinerja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tinggi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menggugah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semangat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menggerakkan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bawahan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mengambil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dengan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cepat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91- 100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Sangat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2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Arial Rounded MT Bold" pitchFamily="34" charset="0"/>
                        </a:rPr>
                        <a:t>Pada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umunya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bertindak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memihak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memberikan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teladan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kemampuan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menggerakkan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tim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mencapai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kinerja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tinggi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menggugah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semangat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menggerakkan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bawahan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mengambil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dengan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cepat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76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– 90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3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Arial Rounded MT Bold" pitchFamily="34" charset="0"/>
                        </a:rPr>
                        <a:t>Adakalanya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bertindak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memihak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memberikan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teladan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kemampuan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menggerakkan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tim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mencapai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kinerja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tinggi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menggugah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semangat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menggerakkan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bawahan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mengambil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dengan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cepat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61 – 75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0" y="285725"/>
          <a:ext cx="8715438" cy="4018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1357322"/>
                <a:gridCol w="285752"/>
                <a:gridCol w="4643470"/>
                <a:gridCol w="936390"/>
                <a:gridCol w="1063874"/>
              </a:tblGrid>
              <a:tr h="42415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No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ASPEK YANG DINILAI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URAIAN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1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ANGKA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SEBUTAN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</a:tr>
              <a:tr h="1080719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6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Kepemimpinan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4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bertindak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memihak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memberikan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teladan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kemampuan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menggerakkan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tim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mencapai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kinerja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tinggi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menggugah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semangat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menggerakkan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bawahan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mengambil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dengan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cepat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51 – 60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pernah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bertindak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memihak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memberikan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teladan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kemampuan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menggerakkan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tim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mencapai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kinerja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tinggi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menggugah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semangat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menggerakkan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bawahan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mampu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mengambil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keputusan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dengan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cepat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50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bawah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Buruk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76200">
            <a:solidFill>
              <a:schemeClr val="accent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FFFF00"/>
                </a:solidFill>
              </a:rPr>
              <a:t>PENILAIAN PERILAKU KERJA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rgbClr val="CC99FF"/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352425" indent="-352425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id-ID" sz="2200" dirty="0" smtClean="0"/>
              <a:t>Nilai perilaku kerja PNS dinyatakan dengan angka dan keterangan sbb:</a:t>
            </a:r>
          </a:p>
          <a:p>
            <a:pPr marL="857250" lvl="1" indent="-457200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id-ID" sz="2200" b="1" dirty="0" smtClean="0"/>
              <a:t>91 – </a:t>
            </a:r>
            <a:r>
              <a:rPr lang="en-US" sz="2200" b="1" dirty="0" smtClean="0"/>
              <a:t>100 </a:t>
            </a:r>
            <a:r>
              <a:rPr lang="id-ID" sz="2200" b="1" dirty="0" smtClean="0"/>
              <a:t>: Sangat baik</a:t>
            </a:r>
          </a:p>
          <a:p>
            <a:pPr marL="857250" lvl="1" indent="-457200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id-ID" sz="2200" b="1" dirty="0" smtClean="0"/>
              <a:t>76 – 90 : Baik</a:t>
            </a:r>
          </a:p>
          <a:p>
            <a:pPr marL="857250" lvl="1" indent="-457200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id-ID" sz="2200" b="1" dirty="0" smtClean="0"/>
              <a:t>61 – 75 : Cukup</a:t>
            </a:r>
          </a:p>
          <a:p>
            <a:pPr marL="857250" lvl="1" indent="-457200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id-ID" sz="2200" b="1" dirty="0" smtClean="0"/>
              <a:t>51 – 60 : Kurang</a:t>
            </a:r>
          </a:p>
          <a:p>
            <a:pPr marL="857250" lvl="1" indent="-457200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id-ID" sz="2200" b="1" dirty="0" smtClean="0"/>
              <a:t>50 – ke bawah : Buruk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200" dirty="0" smtClean="0"/>
              <a:t>2. Penilaian perilaku kerja meliputi aspek: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id-ID" sz="2200" dirty="0" smtClean="0"/>
              <a:t>Orientasi pelayanan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id-ID" sz="2200" dirty="0" smtClean="0"/>
              <a:t>Integritas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id-ID" sz="2200" dirty="0" smtClean="0"/>
              <a:t>Komitmen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id-ID" sz="2200" dirty="0" smtClean="0"/>
              <a:t>Disiplin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id-ID" sz="2200" dirty="0" smtClean="0"/>
              <a:t>Kerja sama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id-ID" sz="2200" dirty="0" smtClean="0"/>
              <a:t>Kepemimpinan	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dirty="0" smtClean="0"/>
              <a:t>	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PENJABARAN :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385048" cy="533400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514350" indent="-514350">
              <a:buClrTx/>
              <a:buSzPct val="100000"/>
              <a:buFont typeface="+mj-lt"/>
              <a:buAutoNum type="alphaLcPeriod"/>
            </a:pP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Orientasi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Pelayanan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, </a:t>
            </a:r>
          </a:p>
          <a:p>
            <a:pPr marL="546100" lvl="1" indent="-227013" algn="just">
              <a:buClrTx/>
              <a:buSzPct val="100000"/>
              <a:buNone/>
            </a:pP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	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sikap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dan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perilaku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PNS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dalam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memberikan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pelayanan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terbaik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kepada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yang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dilayani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antara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lain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meliputi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masyarakat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,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atasan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,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rekan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sekerja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, unit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kerja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terkait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,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dan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/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atau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7030A0"/>
                </a:solidFill>
                <a:latin typeface="Berlin Sans FB" pitchFamily="34" charset="0"/>
              </a:rPr>
              <a:t>instansi</a:t>
            </a:r>
            <a:r>
              <a:rPr lang="en-US" sz="2400" i="1" dirty="0" smtClean="0">
                <a:solidFill>
                  <a:srgbClr val="7030A0"/>
                </a:solidFill>
                <a:latin typeface="Berlin Sans FB" pitchFamily="34" charset="0"/>
              </a:rPr>
              <a:t> lain.</a:t>
            </a:r>
          </a:p>
          <a:p>
            <a:pPr marL="514350" indent="-514350">
              <a:buClrTx/>
              <a:buSzPct val="100000"/>
              <a:buFont typeface="+mj-lt"/>
              <a:buAutoNum type="alphaLcPeriod"/>
            </a:pP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Integritas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,</a:t>
            </a:r>
          </a:p>
          <a:p>
            <a:pPr marL="546100" lvl="1" indent="0" algn="just">
              <a:buClrTx/>
              <a:buSzPct val="100000"/>
              <a:buNone/>
            </a:pP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Kemampuan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untuk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bertindak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sesuai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dgn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nilai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, </a:t>
            </a: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norma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dan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etika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dalam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organisasi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itchFamily="34" charset="0"/>
              </a:rPr>
              <a:t>.</a:t>
            </a:r>
          </a:p>
          <a:p>
            <a:pPr marL="514350" indent="-514350">
              <a:buClrTx/>
              <a:buSzPct val="100000"/>
              <a:buFont typeface="+mj-lt"/>
              <a:buAutoNum type="alphaLcPeriod"/>
            </a:pP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Komitmen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,</a:t>
            </a:r>
          </a:p>
          <a:p>
            <a:pPr marL="546100" lvl="1" indent="0" algn="just">
              <a:buClrTx/>
              <a:buSzPct val="100000"/>
              <a:buNone/>
            </a:pP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Kemauan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dan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kemampuan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untuk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menyelaraskan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sikap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dan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tindakan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PNS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untuk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mewujudkan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tujuan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organisasi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dgn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mengutamakan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kepentingan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diri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sendiri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,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seseorang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,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dan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/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atau</a:t>
            </a:r>
            <a:r>
              <a:rPr lang="en-US" sz="2400" i="1" dirty="0" smtClean="0">
                <a:solidFill>
                  <a:srgbClr val="006600"/>
                </a:solidFill>
                <a:latin typeface="Berlin Sans FB" pitchFamily="34" charset="0"/>
              </a:rPr>
              <a:t> </a:t>
            </a:r>
            <a:r>
              <a:rPr lang="en-US" sz="2400" i="1" dirty="0" err="1" smtClean="0">
                <a:solidFill>
                  <a:srgbClr val="006600"/>
                </a:solidFill>
                <a:latin typeface="Berlin Sans FB" pitchFamily="34" charset="0"/>
              </a:rPr>
              <a:t>golongan</a:t>
            </a:r>
            <a:endParaRPr lang="en-US" sz="2400" i="1" dirty="0" smtClean="0">
              <a:solidFill>
                <a:srgbClr val="0066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472" y="642918"/>
            <a:ext cx="8153400" cy="5715040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Autofit/>
          </a:bodyPr>
          <a:lstStyle/>
          <a:p>
            <a:pPr marL="514350" indent="-514350">
              <a:buClrTx/>
              <a:buSzPct val="100000"/>
              <a:buFont typeface="+mj-lt"/>
              <a:buAutoNum type="alphaLcPeriod" startAt="4"/>
            </a:pP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Disiplin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,</a:t>
            </a:r>
          </a:p>
          <a:p>
            <a:pPr marL="546100" lvl="1" indent="0" algn="just">
              <a:buClrTx/>
              <a:buSzPct val="100000"/>
              <a:buNone/>
            </a:pP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Kesanggupan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PNS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untuk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menaati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kewajiban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dan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menghindari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larangan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yang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ditentukan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dalam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peraturan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perUUan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dan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/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atau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peraturan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kedinasan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yang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apabila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tidak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ditaati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atau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dilanggar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dijatuhi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hukuman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002060"/>
                </a:solidFill>
                <a:latin typeface="Berlin Sans FB" pitchFamily="34" charset="0"/>
              </a:rPr>
              <a:t>disiplin</a:t>
            </a:r>
            <a:r>
              <a:rPr lang="en-US" sz="2200" i="1" dirty="0" smtClean="0">
                <a:solidFill>
                  <a:srgbClr val="002060"/>
                </a:solidFill>
                <a:latin typeface="Berlin Sans FB" pitchFamily="34" charset="0"/>
              </a:rPr>
              <a:t>.</a:t>
            </a:r>
          </a:p>
          <a:p>
            <a:pPr marL="514350" indent="-514350">
              <a:buClrTx/>
              <a:buSzPct val="100000"/>
              <a:buFont typeface="+mj-lt"/>
              <a:buAutoNum type="alphaLcPeriod" startAt="4"/>
            </a:pP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Kerjasama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,</a:t>
            </a:r>
          </a:p>
          <a:p>
            <a:pPr marL="546100" lvl="1" indent="0" algn="just">
              <a:buClrTx/>
              <a:buSzPct val="100000"/>
              <a:buNone/>
            </a:pP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Kemauan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dan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kemampuan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PNS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untuk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bekerjasama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dgn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rekan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sekerja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serta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instansi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lain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dalam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menyelesaikan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suatu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tugas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dan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tanggungjawab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yang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ditentukan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,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sehingga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tercapai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daya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guna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dan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hasil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guna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yang </a:t>
            </a:r>
            <a:r>
              <a:rPr lang="en-US" sz="2200" i="1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sebesar-besarnya</a:t>
            </a: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.</a:t>
            </a:r>
          </a:p>
          <a:p>
            <a:pPr marL="514350" indent="-514350">
              <a:buClrTx/>
              <a:buSzPct val="100000"/>
              <a:buFont typeface="+mj-lt"/>
              <a:buAutoNum type="alphaLcPeriod" startAt="4"/>
            </a:pP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Kepemimpinan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,</a:t>
            </a:r>
          </a:p>
          <a:p>
            <a:pPr marL="546100" lvl="1" indent="0" algn="just">
              <a:buClrTx/>
              <a:buSzPct val="100000"/>
              <a:buNone/>
            </a:pP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Kemampuan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dan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kemauan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PNS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untuk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memotivasi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dan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mempengaruhi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bawahan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atau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orang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lain yang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berkaitan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dengan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bidang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tugasnya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demi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tercapainya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tujuan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  <a:latin typeface="Berlin Sans FB" pitchFamily="34" charset="0"/>
              </a:rPr>
              <a:t>organisasi</a:t>
            </a:r>
            <a:r>
              <a:rPr lang="en-US" sz="2200" i="1" dirty="0" smtClean="0">
                <a:solidFill>
                  <a:srgbClr val="C00000"/>
                </a:solidFill>
                <a:latin typeface="Berlin Sans FB" pitchFamily="34" charset="0"/>
              </a:rPr>
              <a:t>.</a:t>
            </a:r>
            <a:endParaRPr lang="en-US" sz="2200" i="1" dirty="0" smtClean="0">
              <a:solidFill>
                <a:srgbClr val="C000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725470"/>
          </a:xfrm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rgbClr val="7030A0"/>
                </a:solidFill>
                <a:latin typeface="Berlin Sans FB" pitchFamily="34" charset="0"/>
              </a:rPr>
              <a:t>KRITERIA PENILAIAN UNSUR PERILAKU KERJA PNS</a:t>
            </a:r>
            <a:endParaRPr lang="en-US" sz="2000" dirty="0">
              <a:solidFill>
                <a:srgbClr val="7030A0"/>
              </a:solidFill>
              <a:latin typeface="Berlin Sans FB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0" y="928670"/>
          <a:ext cx="8715438" cy="5608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1357322"/>
                <a:gridCol w="285752"/>
                <a:gridCol w="4643470"/>
                <a:gridCol w="936390"/>
                <a:gridCol w="1063874"/>
              </a:tblGrid>
              <a:tr h="38053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No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ASPEK YANG DINILAI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URAIAN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053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ANGKA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SEBUTAN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</a:tr>
              <a:tr h="969578">
                <a:tc rowSpan="5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1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Orientasi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Pelayanan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1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Selalu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dapat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menyelesaikan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pelayanan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sebaik-baiknya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dengan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sikap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sopan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sangat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memuaskan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pelayanan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internal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maupun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eksternal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91- 100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Sangat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969578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2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Pada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umumnya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dapat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menyelesaikan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pelayanan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dengan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sikap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sopan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memuaskan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pelayanan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internal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maupun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eksternal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76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– 90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969578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3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Adakalanya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dapat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menyelesaikan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pelayanan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dengan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sikap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sopan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memuaskan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pelayanan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internal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maupun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eksternal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organisasi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61 – 75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969578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4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dapat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menyelesaikan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pelayanan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dengan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sikap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sopan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memuaskan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pelayanan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internal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maupun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eksternal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51 – 60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969578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pernah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dapat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menyelesaikan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pelayanan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dengan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sikap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sopan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memuaskan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pelayanan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internal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maupun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eksternal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organisasi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50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bawah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Buruk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0" y="285725"/>
          <a:ext cx="8715438" cy="6271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1357322"/>
                <a:gridCol w="285752"/>
                <a:gridCol w="4643470"/>
                <a:gridCol w="936390"/>
                <a:gridCol w="1063874"/>
              </a:tblGrid>
              <a:tr h="42415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No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ASPEK YANG DINILAI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URAIAN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1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ANGKA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SEBUTAN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</a:tr>
              <a:tr h="937647">
                <a:tc rowSpan="5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2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Integritas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1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Selalu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bersikap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jujur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ikhlas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pernah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menyalahgunakan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wewenangnya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berani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menanggung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risiko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dari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tindakan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dilakukannya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91- 100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Sangat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2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Pada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umumnya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bersikap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jujur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ikhlas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pernah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menyalahgunakan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wewenangnya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berani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menanggung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risiko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dari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tindakan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dilakukannya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76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– 90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3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Adakalanya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bersikap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jujur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cukup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ikhlas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kadang-kadang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menyalahgunakan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wewenangnya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cukup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berani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menanggung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risiko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dari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tindakan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dilakukannya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61 – 75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4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jujur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ikhlas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sering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menyalahgunakan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wewenangnya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tetapi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berani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menanggung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risiko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dari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tindakan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dilakukannya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51 – 60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pernah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jujur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ikhlas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dalam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selalu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menyalahgunakan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wewenangnya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berani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menanggung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risiko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dari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tindakan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yang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dilakukannya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.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50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bawah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Buruk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0" y="285725"/>
          <a:ext cx="8715438" cy="5298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1357322"/>
                <a:gridCol w="285752"/>
                <a:gridCol w="4643470"/>
                <a:gridCol w="936390"/>
                <a:gridCol w="1063874"/>
              </a:tblGrid>
              <a:tr h="42415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No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ASPEK YANG DINILAI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URAIAN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1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ANGKA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SEBUTAN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</a:tr>
              <a:tr h="937647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3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Komitmen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1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Selalu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berusaha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sungguh-sungguh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menegakkan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ideologi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Pancasila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UUD Negara RI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Tahun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1945, NKRI,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Bhineka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Tunggal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Ika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renacan-rencana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pemerintah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tujuan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mengutamakan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kepentingan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kedinasan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daripada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kepentingan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pribadi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golongan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sesuai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fungsi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tanggungjawabnya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sebagai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aparatur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terhadap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tempat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dimana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bekerja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91- 100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Sangat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2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Pada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umumnya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berusaha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sungguh-sungguh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menegakkan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ideologi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Pancasila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UUD Negara RI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Tahun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1945, NKRI,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Bhineka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Tunggal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Ika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renacan-rencana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pemerintah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tujuan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mengutamakan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kepentingan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kedinasan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daripada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kepentingan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pribadi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golongan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sesuai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fungsi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tanggungjawabnya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sebagai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aparatur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terhadap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tempat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dimana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bekerja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76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– 90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Baik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0" y="285725"/>
          <a:ext cx="8715438" cy="5298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1357322"/>
                <a:gridCol w="285752"/>
                <a:gridCol w="4643470"/>
                <a:gridCol w="936390"/>
                <a:gridCol w="1063874"/>
              </a:tblGrid>
              <a:tr h="42415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No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ASPEK YANG DINILAI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URAIAN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1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ANGKA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SEBUTAN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</a:tr>
              <a:tr h="937647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3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Komitmen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3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Adakalanya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berusaha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sungguh-sungguh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menegakkan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ideologi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Pancasila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UUD Negara RI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Tahun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1945, NKRI,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Bhineka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Tunggal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Ika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renacan-rencana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pemerintah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tujuan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mengutamakan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kepentingan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kedinasan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daripada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kepentingan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pribadi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golongan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sesuai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fungsi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tanggungjawabnya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sebagai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aparatur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terhadap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tempat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dimana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bekerja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61 - 75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Cukup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  <a:tr h="1080719"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4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smtClean="0">
                          <a:latin typeface="Arial Rounded MT Bold" pitchFamily="34" charset="0"/>
                        </a:rPr>
                        <a:t>Kurang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berusaha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sungguh-sungguh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menegakkan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ideologi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Pancasila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UUD Negara RI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Tahun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1945, NKRI,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Bhineka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Tunggal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Ika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renacan-rencana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pemerintah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tujuan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mengutamakan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kepentingan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kedinasan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daripada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kepentingan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pribadi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golongan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sesuai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fungsi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tanggungjawabnya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sebagai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aparatur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terhadap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tempat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dimana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bekerja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51 - 60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Kurang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0" y="285725"/>
          <a:ext cx="8715438" cy="3073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1357322"/>
                <a:gridCol w="285752"/>
                <a:gridCol w="4643470"/>
                <a:gridCol w="936390"/>
                <a:gridCol w="1063874"/>
              </a:tblGrid>
              <a:tr h="42415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No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ASPEK YANG DINILAI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URAIAN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NILAI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1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ANGKA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Arial Rounded MT Bold" pitchFamily="34" charset="0"/>
                        </a:rPr>
                        <a:t>SEBUTAN</a:t>
                      </a:r>
                      <a:endParaRPr lang="en-US" sz="1400" dirty="0">
                        <a:solidFill>
                          <a:srgbClr val="FFFF00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</a:tr>
              <a:tr h="93764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3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Komitmen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 Rounded MT Bold" pitchFamily="34" charset="0"/>
                        </a:rPr>
                        <a:t>5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Arial Rounded MT Bold" pitchFamily="34" charset="0"/>
                        </a:rPr>
                        <a:t>Tidak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pernah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berusaha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sungguh-sungguh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menegakkan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ideologi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Pancasila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UUD Negara RI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Tahun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1945, NKRI,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Bhineka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Tunggal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Ika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renacan-rencana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pemerintah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tujuan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untuk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melaksanakan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serta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mengutamakan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kepentingan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kedinasan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daripada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kepentingan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pribadi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/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atau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golongan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sesuai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dgn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tugas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fungsi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tanggungjawabnya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sebagai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aparatur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negara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terhadap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organisasi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tempat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dimana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ia</a:t>
                      </a:r>
                      <a:r>
                        <a:rPr lang="en-US" sz="14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 Rounded MT Bold" pitchFamily="34" charset="0"/>
                        </a:rPr>
                        <a:t>bekerja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Rounded MT Bold" pitchFamily="34" charset="0"/>
                        </a:rPr>
                        <a:t>50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ke</a:t>
                      </a:r>
                      <a:r>
                        <a:rPr lang="en-US" sz="140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 Rounded MT Bold" pitchFamily="34" charset="0"/>
                        </a:rPr>
                        <a:t>bawah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 Rounded MT Bold" pitchFamily="34" charset="0"/>
                        </a:rPr>
                        <a:t>Buruk</a:t>
                      </a:r>
                      <a:endParaRPr lang="en-US" sz="1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1558</Words>
  <Application>Microsoft Office PowerPoint</Application>
  <PresentationFormat>On-screen Show (4:3)</PresentationFormat>
  <Paragraphs>239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PENILAIAN PERILAKU KERJA</vt:lpstr>
      <vt:lpstr>PENJABARAN :</vt:lpstr>
      <vt:lpstr>Slide 4</vt:lpstr>
      <vt:lpstr>KRITERIA PENILAIAN UNSUR PERILAKU KERJA PNS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PERILAKU KERJA</dc:title>
  <dc:creator>Bpk. Haryono</dc:creator>
  <cp:lastModifiedBy>Bpk. Haryono</cp:lastModifiedBy>
  <cp:revision>3</cp:revision>
  <dcterms:created xsi:type="dcterms:W3CDTF">2013-05-22T12:03:16Z</dcterms:created>
  <dcterms:modified xsi:type="dcterms:W3CDTF">2013-08-18T13:44:53Z</dcterms:modified>
</cp:coreProperties>
</file>